
<file path=[Content_Types].xml><?xml version="1.0" encoding="utf-8"?>
<Types xmlns="http://schemas.openxmlformats.org/package/2006/content-types">
  <Default Extension="fntdata" ContentType="application/x-fontdata"/>
  <Default Extension="jfif" ContentType="image/jpeg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ebp" ContentType="image/webp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  <p:sldMasterId id="2147483661" r:id="rId2"/>
  </p:sldMasterIdLst>
  <p:notesMasterIdLst>
    <p:notesMasterId r:id="rId43"/>
  </p:notesMasterIdLst>
  <p:handoutMasterIdLst>
    <p:handoutMasterId r:id="rId44"/>
  </p:handoutMasterIdLst>
  <p:sldIdLst>
    <p:sldId id="273" r:id="rId3"/>
    <p:sldId id="358" r:id="rId4"/>
    <p:sldId id="309" r:id="rId5"/>
    <p:sldId id="322" r:id="rId6"/>
    <p:sldId id="360" r:id="rId7"/>
    <p:sldId id="406" r:id="rId8"/>
    <p:sldId id="361" r:id="rId9"/>
    <p:sldId id="363" r:id="rId10"/>
    <p:sldId id="418" r:id="rId11"/>
    <p:sldId id="398" r:id="rId12"/>
    <p:sldId id="348" r:id="rId13"/>
    <p:sldId id="376" r:id="rId14"/>
    <p:sldId id="401" r:id="rId15"/>
    <p:sldId id="402" r:id="rId16"/>
    <p:sldId id="400" r:id="rId17"/>
    <p:sldId id="412" r:id="rId18"/>
    <p:sldId id="349" r:id="rId19"/>
    <p:sldId id="399" r:id="rId20"/>
    <p:sldId id="416" r:id="rId21"/>
    <p:sldId id="411" r:id="rId22"/>
    <p:sldId id="351" r:id="rId23"/>
    <p:sldId id="374" r:id="rId24"/>
    <p:sldId id="394" r:id="rId25"/>
    <p:sldId id="413" r:id="rId26"/>
    <p:sldId id="417" r:id="rId27"/>
    <p:sldId id="403" r:id="rId28"/>
    <p:sldId id="415" r:id="rId29"/>
    <p:sldId id="352" r:id="rId30"/>
    <p:sldId id="383" r:id="rId31"/>
    <p:sldId id="382" r:id="rId32"/>
    <p:sldId id="353" r:id="rId33"/>
    <p:sldId id="414" r:id="rId34"/>
    <p:sldId id="420" r:id="rId35"/>
    <p:sldId id="384" r:id="rId36"/>
    <p:sldId id="314" r:id="rId37"/>
    <p:sldId id="407" r:id="rId38"/>
    <p:sldId id="408" r:id="rId39"/>
    <p:sldId id="405" r:id="rId40"/>
    <p:sldId id="365" r:id="rId41"/>
    <p:sldId id="419" r:id="rId42"/>
  </p:sldIdLst>
  <p:sldSz cx="18288000" cy="10287000"/>
  <p:notesSz cx="6858000" cy="9144000"/>
  <p:embeddedFontLst>
    <p:embeddedFont>
      <p:font typeface="Gmarket Sans Bold" panose="020B0600000101010101" charset="-127"/>
      <p:bold r:id="rId45"/>
    </p:embeddedFont>
    <p:embeddedFont>
      <p:font typeface="CJ ONLYONE NEW 본문 Regular" panose="00000500000000000000" pitchFamily="2" charset="-127"/>
      <p:regular r:id="rId46"/>
    </p:embeddedFont>
    <p:embeddedFont>
      <p:font typeface="CJ ONLYONE NEW 제목 Bold" panose="00000800000000000000" pitchFamily="2" charset="-127"/>
      <p:bold r:id="rId47"/>
    </p:embeddedFont>
    <p:embeddedFont>
      <p:font typeface="CJ ONLYONE NEW 제목 Medium" panose="00000600000000000000" pitchFamily="2" charset="-127"/>
      <p:regular r:id="rId48"/>
    </p:embeddedFont>
    <p:embeddedFont>
      <p:font typeface="맑은 고딕" panose="020B0503020000020004" pitchFamily="50" charset="-127"/>
      <p:regular r:id="rId49"/>
      <p:bold r:id="rId5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F309D5EA-EC85-4948-B24C-6144108E02F1}">
          <p14:sldIdLst>
            <p14:sldId id="273"/>
            <p14:sldId id="358"/>
            <p14:sldId id="309"/>
            <p14:sldId id="322"/>
            <p14:sldId id="360"/>
            <p14:sldId id="406"/>
            <p14:sldId id="361"/>
            <p14:sldId id="363"/>
            <p14:sldId id="418"/>
            <p14:sldId id="398"/>
            <p14:sldId id="348"/>
            <p14:sldId id="376"/>
            <p14:sldId id="401"/>
            <p14:sldId id="402"/>
            <p14:sldId id="400"/>
            <p14:sldId id="412"/>
            <p14:sldId id="349"/>
            <p14:sldId id="399"/>
            <p14:sldId id="416"/>
            <p14:sldId id="411"/>
            <p14:sldId id="351"/>
            <p14:sldId id="374"/>
            <p14:sldId id="394"/>
            <p14:sldId id="413"/>
            <p14:sldId id="417"/>
            <p14:sldId id="403"/>
            <p14:sldId id="415"/>
            <p14:sldId id="352"/>
            <p14:sldId id="383"/>
            <p14:sldId id="382"/>
            <p14:sldId id="353"/>
            <p14:sldId id="414"/>
            <p14:sldId id="420"/>
            <p14:sldId id="384"/>
            <p14:sldId id="314"/>
            <p14:sldId id="407"/>
            <p14:sldId id="408"/>
            <p14:sldId id="405"/>
            <p14:sldId id="365"/>
            <p14:sldId id="41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4DFFC"/>
    <a:srgbClr val="8C4FFF"/>
    <a:srgbClr val="FFFFFF"/>
    <a:srgbClr val="C925D1"/>
    <a:srgbClr val="E7157B"/>
    <a:srgbClr val="CA25D2"/>
    <a:srgbClr val="E04329"/>
    <a:srgbClr val="DD344C"/>
    <a:srgbClr val="7AA116"/>
    <a:srgbClr val="ED71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140" autoAdjust="0"/>
    <p:restoredTop sz="80851" autoAdjust="0"/>
  </p:normalViewPr>
  <p:slideViewPr>
    <p:cSldViewPr snapToGrid="0">
      <p:cViewPr>
        <p:scale>
          <a:sx n="50" d="100"/>
          <a:sy n="50" d="100"/>
        </p:scale>
        <p:origin x="1482" y="43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4" d="100"/>
          <a:sy n="124" d="100"/>
        </p:scale>
        <p:origin x="4104" y="6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font" Target="fonts/font3.fntdata"/><Relationship Id="rId50" Type="http://schemas.openxmlformats.org/officeDocument/2006/relationships/font" Target="fonts/font6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font" Target="fonts/font2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font" Target="fonts/font1.fntdata"/><Relationship Id="rId53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5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handoutMaster" Target="handoutMasters/handoutMaster1.xml"/><Relationship Id="rId52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notesMaster" Target="notesMasters/notesMaster1.xml"/><Relationship Id="rId48" Type="http://schemas.openxmlformats.org/officeDocument/2006/relationships/font" Target="fonts/font4.fntdata"/><Relationship Id="rId8" Type="http://schemas.openxmlformats.org/officeDocument/2006/relationships/slide" Target="slides/slide6.xml"/><Relationship Id="rId51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6890387690698152E-2"/>
          <c:y val="3.0536122023786642E-2"/>
          <c:w val="0.96731857569346558"/>
          <c:h val="0.8876193685139331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실제 운영</c:v>
                </c:pt>
              </c:strCache>
            </c:strRef>
          </c:tx>
          <c:spPr>
            <a:solidFill>
              <a:srgbClr val="8B76F1"/>
            </a:solidFill>
            <a:ln>
              <a:noFill/>
            </a:ln>
            <a:effectLst/>
          </c:spPr>
          <c:invertIfNegative val="0"/>
          <c:dPt>
            <c:idx val="3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0-606A-4FCF-9435-8761061A6067}"/>
              </c:ext>
            </c:extLst>
          </c:dPt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606A-4FCF-9435-8761061A6067}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606A-4FCF-9435-8761061A6067}"/>
                </c:ext>
              </c:extLst>
            </c:dLbl>
            <c:dLbl>
              <c:idx val="2"/>
              <c:layout>
                <c:manualLayout>
                  <c:x val="-1.0592140698324766E-3"/>
                  <c:y val="2.932551319648094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2400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J ONLYONE NEW 본문 Regular" panose="00000500000000000000" pitchFamily="2" charset="-127"/>
                        <a:ea typeface="CJ ONLYONE NEW 본문 Regular" panose="00000500000000000000" pitchFamily="2" charset="-127"/>
                        <a:cs typeface="+mn-cs"/>
                      </a:defRPr>
                    </a:pPr>
                    <a:fld id="{D7F03D8D-E166-4917-A7F2-7744EA4AD9C3}" type="VALUE">
                      <a:rPr lang="en-US" altLang="ko-KR" smtClean="0">
                        <a:latin typeface="CJ ONLYONE NEW 본문 Regular" panose="00000500000000000000" pitchFamily="2" charset="-127"/>
                        <a:ea typeface="CJ ONLYONE NEW 본문 Regular" panose="00000500000000000000" pitchFamily="2" charset="-127"/>
                      </a:rPr>
                      <a:pPr>
                        <a:defRPr sz="2400">
                          <a:latin typeface="CJ ONLYONE NEW 본문 Regular" panose="00000500000000000000" pitchFamily="2" charset="-127"/>
                          <a:ea typeface="CJ ONLYONE NEW 본문 Regular" panose="00000500000000000000" pitchFamily="2" charset="-127"/>
                        </a:defRPr>
                      </a:pPr>
                      <a:t>[값]</a:t>
                    </a:fld>
                    <a:r>
                      <a:rPr lang="en-US" altLang="ko-KR" dirty="0">
                        <a:latin typeface="CJ ONLYONE NEW 본문 Regular" panose="00000500000000000000" pitchFamily="2" charset="-127"/>
                        <a:ea typeface="CJ ONLYONE NEW 본문 Regular" panose="00000500000000000000" pitchFamily="2" charset="-127"/>
                      </a:rPr>
                      <a:t>$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4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CJ ONLYONE NEW 본문 Regular" panose="00000500000000000000" pitchFamily="2" charset="-127"/>
                      <a:ea typeface="CJ ONLYONE NEW 본문 Regular" panose="00000500000000000000" pitchFamily="2" charset="-127"/>
                      <a:cs typeface="+mn-cs"/>
                    </a:defRPr>
                  </a:pPr>
                  <a:endParaRPr lang="ko-KR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606A-4FCF-9435-8761061A6067}"/>
                </c:ext>
              </c:extLst>
            </c:dLbl>
            <c:dLbl>
              <c:idx val="3"/>
              <c:layout>
                <c:manualLayout>
                  <c:x val="1.0592140698323213E-3"/>
                  <c:y val="1.9491122811882037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2400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J ONLYONE NEW 본문 Regular" panose="00000500000000000000" pitchFamily="2" charset="-127"/>
                        <a:ea typeface="CJ ONLYONE NEW 본문 Regular" panose="00000500000000000000" pitchFamily="2" charset="-127"/>
                        <a:cs typeface="+mn-cs"/>
                      </a:defRPr>
                    </a:pPr>
                    <a:fld id="{C1687F54-33A2-405A-9DC8-3FD4B59E031E}" type="VALUE">
                      <a:rPr lang="en-US" altLang="ko-KR" smtClean="0">
                        <a:latin typeface="CJ ONLYONE NEW 본문 Regular" panose="00000500000000000000" pitchFamily="2" charset="-127"/>
                        <a:ea typeface="CJ ONLYONE NEW 본문 Regular" panose="00000500000000000000" pitchFamily="2" charset="-127"/>
                      </a:rPr>
                      <a:pPr>
                        <a:defRPr sz="2400">
                          <a:latin typeface="CJ ONLYONE NEW 본문 Regular" panose="00000500000000000000" pitchFamily="2" charset="-127"/>
                          <a:ea typeface="CJ ONLYONE NEW 본문 Regular" panose="00000500000000000000" pitchFamily="2" charset="-127"/>
                        </a:defRPr>
                      </a:pPr>
                      <a:t>[값]</a:t>
                    </a:fld>
                    <a:r>
                      <a:rPr lang="en-US" altLang="ko-KR" dirty="0">
                        <a:latin typeface="CJ ONLYONE NEW 본문 Regular" panose="00000500000000000000" pitchFamily="2" charset="-127"/>
                        <a:ea typeface="CJ ONLYONE NEW 본문 Regular" panose="00000500000000000000" pitchFamily="2" charset="-127"/>
                      </a:rPr>
                      <a:t>$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4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CJ ONLYONE NEW 본문 Regular" panose="00000500000000000000" pitchFamily="2" charset="-127"/>
                      <a:ea typeface="CJ ONLYONE NEW 본문 Regular" panose="00000500000000000000" pitchFamily="2" charset="-127"/>
                      <a:cs typeface="+mn-cs"/>
                    </a:defRPr>
                  </a:pPr>
                  <a:endParaRPr lang="ko-KR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0-606A-4FCF-9435-8761061A6067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4"/>
                <c:pt idx="0">
                  <c:v>Network</c:v>
                </c:pt>
                <c:pt idx="1">
                  <c:v>ECS</c:v>
                </c:pt>
                <c:pt idx="2">
                  <c:v>CICD</c:v>
                </c:pt>
                <c:pt idx="3">
                  <c:v>DB</c:v>
                </c:pt>
              </c:strCache>
              <c:extLst/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474</c:v>
                </c:pt>
                <c:pt idx="1">
                  <c:v>163</c:v>
                </c:pt>
                <c:pt idx="2">
                  <c:v>95</c:v>
                </c:pt>
                <c:pt idx="3">
                  <c:v>213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4-606A-4FCF-9435-8761061A6067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798582415"/>
        <c:axId val="1798590319"/>
        <c:extLst>
          <c:ext xmlns:c15="http://schemas.microsoft.com/office/drawing/2012/chart" uri="{02D57815-91ED-43cb-92C2-25804820EDAC}">
            <c15:filteredBarSeries>
              <c15:ser>
                <c:idx val="1"/>
                <c:order val="1"/>
                <c:tx>
                  <c:strRef>
                    <c:extLst>
                      <c:ext uri="{02D57815-91ED-43cb-92C2-25804820EDAC}">
                        <c15:formulaRef>
                          <c15:sqref>Sheet1!$C$1</c15:sqref>
                        </c15:formulaRef>
                      </c:ext>
                    </c:extLst>
                    <c:strCache>
                      <c:ptCount val="1"/>
                      <c:pt idx="0">
                        <c:v>열1</c:v>
                      </c:pt>
                    </c:strCache>
                  </c:strRef>
                </c:tx>
                <c:spPr>
                  <a:solidFill>
                    <a:schemeClr val="accent2"/>
                  </a:solidFill>
                  <a:ln>
                    <a:noFill/>
                  </a:ln>
                  <a:effectLst/>
                </c:spPr>
                <c:invertIfNegative val="0"/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1197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ko-KR"/>
                    </a:p>
                  </c:txPr>
                  <c:dLblPos val="outEnd"/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>
                    <c:ext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val>
                  <c:numLit>
                    <c:formatCode>General</c:formatCode>
                    <c:ptCount val="1"/>
                    <c:pt idx="0">
                      <c:v>1</c:v>
                    </c:pt>
                  </c:numLit>
                </c:val>
                <c:extLst>
                  <c:ext xmlns:c16="http://schemas.microsoft.com/office/drawing/2014/chart" uri="{C3380CC4-5D6E-409C-BE32-E72D297353CC}">
                    <c16:uniqueId val="{00000005-606A-4FCF-9435-8761061A6067}"/>
                  </c:ext>
                </c:extLst>
              </c15:ser>
            </c15:filteredBarSeries>
          </c:ext>
        </c:extLst>
      </c:barChart>
      <c:catAx>
        <c:axId val="179858241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  <a:cs typeface="+mn-cs"/>
              </a:defRPr>
            </a:pPr>
            <a:endParaRPr lang="ko-KR"/>
          </a:p>
        </c:txPr>
        <c:crossAx val="1798590319"/>
        <c:crosses val="autoZero"/>
        <c:auto val="1"/>
        <c:lblAlgn val="ctr"/>
        <c:lblOffset val="100"/>
        <c:noMultiLvlLbl val="0"/>
      </c:catAx>
      <c:valAx>
        <c:axId val="179859031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  <a:cs typeface="+mn-cs"/>
              </a:defRPr>
            </a:pPr>
            <a:endParaRPr lang="ko-KR"/>
          </a:p>
        </c:txPr>
        <c:crossAx val="179858241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0.25215</cdr:x>
      <cdr:y>0.5</cdr:y>
    </cdr:from>
    <cdr:to>
      <cdr:x>0.36976</cdr:x>
      <cdr:y>0.59521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127C0B34-3591-7F62-0E0E-33A62F8DDC3D}"/>
            </a:ext>
          </a:extLst>
        </cdr:cNvPr>
        <cdr:cNvSpPr txBox="1"/>
      </cdr:nvSpPr>
      <cdr:spPr>
        <a:xfrm xmlns:a="http://schemas.openxmlformats.org/drawingml/2006/main">
          <a:off x="3023323" y="2585869"/>
          <a:ext cx="1410147" cy="492392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CJ ONLYONE NEW 본문 Regular" panose="00000500000000000000" pitchFamily="2" charset="-127"/>
              <a:ea typeface="CJ ONLYONE NEW 본문 Regular" panose="00000500000000000000" pitchFamily="2" charset="-127"/>
            </a:rPr>
            <a:t>163$</a:t>
          </a:r>
          <a:endParaRPr lang="ko-KR" altLang="en-US" sz="2400" dirty="0">
            <a:solidFill>
              <a:schemeClr val="tx1">
                <a:lumMod val="75000"/>
                <a:lumOff val="25000"/>
              </a:schemeClr>
            </a:solidFill>
            <a:latin typeface="CJ ONLYONE NEW 본문 Regular" panose="00000500000000000000" pitchFamily="2" charset="-127"/>
            <a:ea typeface="CJ ONLYONE NEW 본문 Regular" panose="00000500000000000000" pitchFamily="2" charset="-127"/>
          </a:endParaRPr>
        </a:p>
      </cdr:txBody>
    </cdr:sp>
  </cdr:relSizeAnchor>
  <cdr:relSizeAnchor xmlns:cdr="http://schemas.openxmlformats.org/drawingml/2006/chartDrawing">
    <cdr:from>
      <cdr:x>0.09906</cdr:x>
      <cdr:y>0</cdr:y>
    </cdr:from>
    <cdr:to>
      <cdr:x>0.22059</cdr:x>
      <cdr:y>0.07283</cdr:y>
    </cdr:to>
    <cdr:sp macro="" textlink="">
      <cdr:nvSpPr>
        <cdr:cNvPr id="3" name="TextBox 1">
          <a:extLst xmlns:a="http://schemas.openxmlformats.org/drawingml/2006/main">
            <a:ext uri="{FF2B5EF4-FFF2-40B4-BE49-F238E27FC236}">
              <a16:creationId xmlns:a16="http://schemas.microsoft.com/office/drawing/2014/main" id="{BE32F370-FDFE-8F67-41CE-EEE7980B6865}"/>
            </a:ext>
          </a:extLst>
        </cdr:cNvPr>
        <cdr:cNvSpPr txBox="1"/>
      </cdr:nvSpPr>
      <cdr:spPr>
        <a:xfrm xmlns:a="http://schemas.openxmlformats.org/drawingml/2006/main">
          <a:off x="1187684" y="0"/>
          <a:ext cx="1457233" cy="376632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CJ ONLYONE NEW 본문 Regular" panose="00000500000000000000" pitchFamily="2" charset="-127"/>
              <a:ea typeface="CJ ONLYONE NEW 본문 Regular" panose="00000500000000000000" pitchFamily="2" charset="-127"/>
            </a:rPr>
            <a:t>474$</a:t>
          </a:r>
          <a:endParaRPr lang="ko-KR" altLang="en-US" sz="2400" dirty="0">
            <a:solidFill>
              <a:schemeClr val="tx1">
                <a:lumMod val="75000"/>
                <a:lumOff val="25000"/>
              </a:schemeClr>
            </a:solidFill>
            <a:latin typeface="CJ ONLYONE NEW 본문 Regular" panose="00000500000000000000" pitchFamily="2" charset="-127"/>
            <a:ea typeface="CJ ONLYONE NEW 본문 Regular" panose="00000500000000000000" pitchFamily="2" charset="-127"/>
          </a:endParaRPr>
        </a:p>
      </cdr:txBody>
    </cdr: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A6815DD2-7A97-95DE-9916-7AC583DD159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A7332C5-1D0B-B688-A82A-CE718C3BEF7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F482EC-8E91-47C4-8742-9CE37ED65AD9}" type="datetimeFigureOut">
              <a:rPr lang="ko-KR" altLang="en-US" smtClean="0"/>
              <a:t>2024-12-26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A3674FD-5530-42DC-8890-94EB0482F3E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21B8C68-8AC1-C48A-2577-05858F0CA98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7A7EDE-CB97-488E-A1CF-545B47784C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95296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A5C125-D466-4302-A56F-169A33477915}" type="datetimeFigureOut">
              <a:rPr lang="ko-KR" altLang="en-US" smtClean="0"/>
              <a:t>2024-12-26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E169EE-8E48-43AC-8C88-950C683082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632615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안녕하세요 </a:t>
            </a:r>
            <a:r>
              <a:rPr lang="en-US" altLang="ko-KR" dirty="0"/>
              <a:t>2024</a:t>
            </a:r>
            <a:r>
              <a:rPr lang="ko-KR" altLang="en-US" dirty="0"/>
              <a:t>년 </a:t>
            </a:r>
            <a:r>
              <a:rPr lang="en-US" altLang="ko-KR" dirty="0" err="1"/>
              <a:t>cj</a:t>
            </a:r>
            <a:r>
              <a:rPr lang="ko-KR" altLang="en-US" dirty="0" err="1"/>
              <a:t>올리브네트웍스</a:t>
            </a:r>
            <a:r>
              <a:rPr lang="ko-KR" altLang="en-US" dirty="0"/>
              <a:t> 하반기 신입공채 클라우드 서비스 엔지니어 직무 </a:t>
            </a:r>
            <a:r>
              <a:rPr lang="ko-KR" altLang="en-US" dirty="0" err="1"/>
              <a:t>우정인입니다</a:t>
            </a:r>
            <a:endParaRPr lang="en-US" altLang="ko-KR" dirty="0"/>
          </a:p>
          <a:p>
            <a:r>
              <a:rPr lang="en-US" altLang="ko-KR" dirty="0"/>
              <a:t>CGV</a:t>
            </a:r>
            <a:r>
              <a:rPr lang="ko-KR" altLang="en-US" dirty="0"/>
              <a:t> 예매 서비스 고도화라는 주제로 인턴십 발표 시작하겠습니다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E169EE-8E48-43AC-8C88-950C6830820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62364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전체 아키텍처 구성도 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크게 주요 구성</a:t>
            </a:r>
            <a:r>
              <a:rPr lang="en-US" altLang="ko-KR" dirty="0"/>
              <a:t>, </a:t>
            </a:r>
            <a:r>
              <a:rPr lang="en-US" altLang="ko-KR" dirty="0" err="1"/>
              <a:t>cicd</a:t>
            </a:r>
            <a:r>
              <a:rPr lang="en-US" altLang="ko-KR" dirty="0"/>
              <a:t>, </a:t>
            </a:r>
            <a:r>
              <a:rPr lang="ko-KR" altLang="en-US" dirty="0"/>
              <a:t>모니터링 및 보안으로 구분하여 </a:t>
            </a:r>
            <a:r>
              <a:rPr lang="ko-KR" altLang="en-US" dirty="0" err="1"/>
              <a:t>발표진행하겠습니다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E169EE-8E48-43AC-8C88-950C68308209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64089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E169EE-8E48-43AC-8C88-950C68308209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62965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주요 아키텍처 구성도 확대해서 보여드리겠습니다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 err="1"/>
              <a:t>Lb</a:t>
            </a:r>
            <a:r>
              <a:rPr lang="ko-KR" altLang="en-US" dirty="0"/>
              <a:t>를 타고 들어온 트래픽들이 </a:t>
            </a:r>
            <a:r>
              <a:rPr lang="en-US" altLang="ko-KR" dirty="0" err="1"/>
              <a:t>ecs</a:t>
            </a:r>
            <a:r>
              <a:rPr lang="ko-KR" altLang="en-US" dirty="0"/>
              <a:t>로 전달되고 이후 </a:t>
            </a:r>
            <a:r>
              <a:rPr lang="en-US" altLang="ko-KR" dirty="0"/>
              <a:t>Redis</a:t>
            </a:r>
            <a:r>
              <a:rPr lang="ko-KR" altLang="en-US" dirty="0"/>
              <a:t>와 </a:t>
            </a:r>
            <a:r>
              <a:rPr lang="en-US" altLang="ko-KR" dirty="0"/>
              <a:t>SQS</a:t>
            </a:r>
            <a:r>
              <a:rPr lang="ko-KR" altLang="en-US" dirty="0"/>
              <a:t>를 활용해 데이터를 처리하고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E169EE-8E48-43AC-8C88-950C68308209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89657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50FCD2-AC09-BE3A-EEFE-59654B7391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863CF6D-BFEB-34EE-E58F-5F20B0C39D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BD27A07-18D2-B31C-76FA-387C413DBE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저는 </a:t>
            </a:r>
            <a:r>
              <a:rPr lang="en-US" altLang="ko-KR" dirty="0"/>
              <a:t>ECS</a:t>
            </a:r>
            <a:r>
              <a:rPr lang="ko-KR" altLang="en-US" dirty="0"/>
              <a:t>를 선택하여 인프라를 구성했습니다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EKS</a:t>
            </a:r>
            <a:r>
              <a:rPr lang="ko-KR" altLang="en-US" dirty="0"/>
              <a:t>와 비교하여 고민을 해봤었는데요</a:t>
            </a:r>
            <a:endParaRPr lang="en-US" altLang="ko-KR" dirty="0"/>
          </a:p>
          <a:p>
            <a:r>
              <a:rPr lang="ko-KR" altLang="en-US" dirty="0"/>
              <a:t>아무래도 짧은 프로젝트 기간동안 초기 구성을 빠르게 할 수 있는 </a:t>
            </a:r>
            <a:endParaRPr lang="en-US" altLang="ko-KR" dirty="0"/>
          </a:p>
          <a:p>
            <a:r>
              <a:rPr lang="ko-KR" altLang="en-US" dirty="0"/>
              <a:t>초기설정의 용이성을 중점적으로 고려하여 </a:t>
            </a:r>
            <a:r>
              <a:rPr lang="en-US" altLang="ko-KR" dirty="0"/>
              <a:t>ECS</a:t>
            </a:r>
            <a:r>
              <a:rPr lang="ko-KR" altLang="en-US" dirty="0"/>
              <a:t>를 선택하였습니다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EKS</a:t>
            </a:r>
            <a:r>
              <a:rPr lang="ko-KR" altLang="en-US" dirty="0"/>
              <a:t>의 경우 러닝 커브가 높고 네임스페이스와 노드 </a:t>
            </a:r>
            <a:r>
              <a:rPr lang="ko-KR" altLang="en-US" dirty="0" err="1"/>
              <a:t>관리등에서</a:t>
            </a:r>
            <a:r>
              <a:rPr lang="ko-KR" altLang="en-US" dirty="0"/>
              <a:t> 운영 복잡성이 증가합니다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이전에 </a:t>
            </a:r>
            <a:r>
              <a:rPr lang="en-US" altLang="ko-KR" dirty="0"/>
              <a:t>EKS </a:t>
            </a:r>
            <a:r>
              <a:rPr lang="ko-KR" altLang="en-US" dirty="0"/>
              <a:t>기반</a:t>
            </a:r>
            <a:r>
              <a:rPr lang="en-US" altLang="ko-KR" dirty="0"/>
              <a:t> </a:t>
            </a:r>
            <a:r>
              <a:rPr lang="ko-KR" altLang="en-US" dirty="0"/>
              <a:t>프로젝트를 수행했던 경험으로 보면 </a:t>
            </a:r>
            <a:r>
              <a:rPr lang="ko-KR" altLang="en-US" dirty="0" err="1"/>
              <a:t>쿠버네티스의</a:t>
            </a:r>
            <a:r>
              <a:rPr lang="ko-KR" altLang="en-US" dirty="0"/>
              <a:t> 오픈소스 생태계를 활용 할 수 있다는 유연함이 굉장히 매력적이지만</a:t>
            </a:r>
            <a:endParaRPr lang="en-US" altLang="ko-KR" dirty="0"/>
          </a:p>
          <a:p>
            <a:r>
              <a:rPr lang="en-US" altLang="ko-KR" dirty="0"/>
              <a:t>CLI </a:t>
            </a:r>
            <a:r>
              <a:rPr lang="ko-KR" altLang="en-US" dirty="0"/>
              <a:t>중심으로 설정이 이루어지다 보니 </a:t>
            </a:r>
            <a:r>
              <a:rPr lang="en-US" altLang="ko-KR" dirty="0"/>
              <a:t>UI</a:t>
            </a:r>
            <a:r>
              <a:rPr lang="ko-KR" altLang="en-US" dirty="0"/>
              <a:t>가 제공되는 </a:t>
            </a:r>
            <a:r>
              <a:rPr lang="en-US" altLang="ko-KR" dirty="0"/>
              <a:t>ECS</a:t>
            </a:r>
            <a:r>
              <a:rPr lang="ko-KR" altLang="en-US" dirty="0"/>
              <a:t>에 비해 직관적인 파악이 어려웠던 점도 있었습니다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추가적으로 </a:t>
            </a:r>
            <a:r>
              <a:rPr lang="en-US" altLang="ko-KR" dirty="0"/>
              <a:t>EKS</a:t>
            </a:r>
            <a:r>
              <a:rPr lang="ko-KR" altLang="en-US" dirty="0"/>
              <a:t>의 컨트롤 플레인 고정 비용이 발생하기 때문에 프로젝트의 규모가 작을수록 </a:t>
            </a:r>
            <a:r>
              <a:rPr lang="en-US" altLang="ko-KR" dirty="0"/>
              <a:t>ECS</a:t>
            </a:r>
            <a:r>
              <a:rPr lang="ko-KR" altLang="en-US" dirty="0"/>
              <a:t>가 더 비용 효율적이라는 점도 고려하였습니다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E2C3AA4-B4CC-C7F4-5F20-07896FB24BF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E169EE-8E48-43AC-8C88-950C68308209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30496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5D847F-A77E-931E-10C6-099038F16F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518E8F2-1BC4-7DA0-AAD2-18849B20B3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1432ABA-C776-09B1-3DD9-1CC39387AF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Redis</a:t>
            </a:r>
            <a:r>
              <a:rPr lang="ko-KR" altLang="en-US" dirty="0"/>
              <a:t>와 </a:t>
            </a:r>
            <a:r>
              <a:rPr lang="en-US" altLang="ko-KR" dirty="0"/>
              <a:t>SQS</a:t>
            </a:r>
            <a:r>
              <a:rPr lang="ko-KR" altLang="en-US" dirty="0"/>
              <a:t>를 조합하여 </a:t>
            </a:r>
            <a:r>
              <a:rPr lang="ko-KR" altLang="en-US" dirty="0" err="1"/>
              <a:t>대기열</a:t>
            </a:r>
            <a:r>
              <a:rPr lang="ko-KR" altLang="en-US" dirty="0"/>
              <a:t> 서비스에 최적화된 설계를 해보았습니다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Redis</a:t>
            </a:r>
            <a:r>
              <a:rPr lang="ko-KR" altLang="en-US" dirty="0"/>
              <a:t>의 높은 처리 속도를 바탕으로 사용자에게 대기 순번을 부여하고 사용자로 하여금 대기 순번을 지속적으로 확인 할 수 있도록 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그리고 </a:t>
            </a:r>
            <a:r>
              <a:rPr lang="en-US" altLang="ko-KR" dirty="0"/>
              <a:t>SQS</a:t>
            </a:r>
            <a:r>
              <a:rPr lang="ko-KR" altLang="en-US" dirty="0"/>
              <a:t>의 </a:t>
            </a:r>
            <a:r>
              <a:rPr lang="en-US" altLang="ko-KR" dirty="0"/>
              <a:t>FIFO</a:t>
            </a:r>
            <a:r>
              <a:rPr lang="ko-KR" altLang="en-US" dirty="0"/>
              <a:t>큐를 이용하여 트래픽을 순서대로 처리할 수 있습니다</a:t>
            </a:r>
            <a:r>
              <a:rPr lang="en-US" altLang="ko-KR" dirty="0"/>
              <a:t>. SQS</a:t>
            </a:r>
            <a:r>
              <a:rPr lang="ko-KR" altLang="en-US" dirty="0"/>
              <a:t>는 </a:t>
            </a:r>
            <a:r>
              <a:rPr lang="ko-KR" altLang="en-US" dirty="0" err="1"/>
              <a:t>대기열</a:t>
            </a:r>
            <a:r>
              <a:rPr lang="ko-KR" altLang="en-US" dirty="0"/>
              <a:t> 수와 메시지 크기 제한 없이 무제한 확장이 가능하고 완전관리형 서비스로서 작업 처리 실패에 대한 관리하여 시스템의 신뢰성을 높일 수 있습니다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CA6059D-286C-F163-71DA-A714578A13C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E169EE-8E48-43AC-8C88-950C68308209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13629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1EFB29-04F6-7362-791F-8C325DD04A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0C88558-6F9F-0AF6-C5ED-2F0C3459B3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2BCE564-D969-142C-2162-359428AE7E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1" dirty="0" err="1"/>
              <a:t>대기열</a:t>
            </a:r>
            <a:r>
              <a:rPr lang="ko-KR" altLang="en-US" b="1" dirty="0"/>
              <a:t> 구현 로직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예약 시스템에서 사용자들이 예약을 요청하는 속도와 좌석 정보를 확인하고 점유하는 속도 간에 큰 차이가 발생하기 때문에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이를 해결하기 위해 독립적인　확장성을　가질　수　있도록　</a:t>
            </a:r>
            <a:r>
              <a:rPr lang="en-US" altLang="ko-KR" dirty="0"/>
              <a:t>MSA</a:t>
            </a:r>
            <a:r>
              <a:rPr lang="ko-KR" altLang="en-US" dirty="0"/>
              <a:t>기반의 비동기 처리를 적용한 설계를 진행했습니다</a:t>
            </a:r>
            <a:r>
              <a:rPr lang="en-US" altLang="ko-KR" dirty="0"/>
              <a:t>./</a:t>
            </a:r>
          </a:p>
          <a:p>
            <a:endParaRPr lang="en-US" altLang="ko-KR" dirty="0"/>
          </a:p>
          <a:p>
            <a:r>
              <a:rPr lang="ko-KR" altLang="en-US" dirty="0"/>
              <a:t>사용자가 </a:t>
            </a:r>
            <a:r>
              <a:rPr lang="en-US" altLang="ko-KR" dirty="0"/>
              <a:t>/</a:t>
            </a:r>
            <a:r>
              <a:rPr lang="ko-KR" altLang="en-US" dirty="0"/>
              <a:t>예약 버튼을 누르면</a:t>
            </a:r>
            <a:r>
              <a:rPr lang="en-US" altLang="ko-KR" dirty="0"/>
              <a:t>, </a:t>
            </a:r>
            <a:r>
              <a:rPr lang="en-US" altLang="ko-KR" dirty="0" err="1"/>
              <a:t>Fargate</a:t>
            </a:r>
            <a:r>
              <a:rPr lang="ko-KR" altLang="en-US" dirty="0"/>
              <a:t>로 실행 중인 컨테이너가 </a:t>
            </a:r>
            <a:r>
              <a:rPr lang="en-US" altLang="ko-KR" dirty="0"/>
              <a:t>Redis</a:t>
            </a:r>
            <a:r>
              <a:rPr lang="ko-KR" altLang="en-US" dirty="0"/>
              <a:t>에 정보를 저장하고</a:t>
            </a:r>
            <a:r>
              <a:rPr lang="en-US" altLang="ko-KR" dirty="0"/>
              <a:t>, /</a:t>
            </a:r>
            <a:r>
              <a:rPr lang="ko-KR" altLang="en-US" dirty="0"/>
              <a:t>동시에 </a:t>
            </a:r>
            <a:r>
              <a:rPr lang="en-US" altLang="ko-KR" dirty="0"/>
              <a:t>SQS </a:t>
            </a:r>
            <a:r>
              <a:rPr lang="ko-KR" altLang="en-US" dirty="0"/>
              <a:t>큐에 대기열을 추가합니다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 과정에서 </a:t>
            </a:r>
            <a:r>
              <a:rPr lang="en-US" altLang="ko-KR" dirty="0"/>
              <a:t>/</a:t>
            </a:r>
            <a:r>
              <a:rPr lang="ko-KR" altLang="en-US" dirty="0"/>
              <a:t>사용자들은 실시간으로 본인의 대기 순서를 확인할 수 있습니다．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330EBC4-8225-8647-01C0-E71BE675A1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E169EE-8E48-43AC-8C88-950C68308209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93778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90857A-3E55-785D-CD51-5310EC7925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8715826-A489-B63A-B049-1BC957C29E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035A392-AA50-5717-B615-B1FC59A19B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대기 끝에 빨간색 유저의 차례가 되었습니다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컨테이너에서 </a:t>
            </a:r>
            <a:r>
              <a:rPr lang="en-US" altLang="ko-KR" dirty="0"/>
              <a:t>SQS</a:t>
            </a:r>
            <a:r>
              <a:rPr lang="ko-KR" altLang="en-US" dirty="0"/>
              <a:t>에서 작업을 가져와서 고객에게 좌석창을 제공하고 </a:t>
            </a:r>
            <a:r>
              <a:rPr lang="en-US" altLang="ko-KR" dirty="0" err="1"/>
              <a:t>redis</a:t>
            </a:r>
            <a:r>
              <a:rPr lang="ko-KR" altLang="en-US" dirty="0"/>
              <a:t>에 처리 완료를 기록합니다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5899F3D-7667-94CF-96FA-7F16C1470A0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E169EE-8E48-43AC-8C88-950C68308209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382903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E169EE-8E48-43AC-8C88-950C68308209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38295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C7BAA4-DE79-B7CE-45BC-017007B462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26D438C-861E-7237-BF54-4C7D779858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39BC815-5A79-7D88-81EF-8E63E87BD5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CICD </a:t>
            </a:r>
            <a:r>
              <a:rPr lang="ko-KR" altLang="en-US" dirty="0"/>
              <a:t>구성도 입니다</a:t>
            </a:r>
            <a:r>
              <a:rPr lang="en-US" altLang="ko-KR" dirty="0"/>
              <a:t>. Gitlab</a:t>
            </a:r>
            <a:r>
              <a:rPr lang="ko-KR" altLang="en-US" dirty="0"/>
              <a:t>을 </a:t>
            </a:r>
            <a:r>
              <a:rPr lang="ko-KR" altLang="en-US" dirty="0" err="1"/>
              <a:t>프라이빗에</a:t>
            </a:r>
            <a:r>
              <a:rPr lang="ko-KR" altLang="en-US" dirty="0"/>
              <a:t> 위치시키고 코드파이프라인을 사용하였습니다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C8EDC89-7865-5A3C-0389-D7AD8E73679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E169EE-8E48-43AC-8C88-950C68308209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03409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AWS </a:t>
            </a:r>
            <a:r>
              <a:rPr lang="ko-KR" altLang="en-US" dirty="0"/>
              <a:t>기반으로 시스템을 구축하면서</a:t>
            </a:r>
            <a:r>
              <a:rPr lang="en-US" altLang="ko-KR" dirty="0"/>
              <a:t>, </a:t>
            </a:r>
            <a:r>
              <a:rPr lang="en-US" altLang="ko-KR" b="1" dirty="0"/>
              <a:t>AWS </a:t>
            </a:r>
            <a:r>
              <a:rPr lang="ko-KR" altLang="en-US" b="1" dirty="0"/>
              <a:t>서비스와의 유연한 연계를 위해 </a:t>
            </a:r>
            <a:r>
              <a:rPr lang="en-US" altLang="ko-KR" b="1" dirty="0" err="1"/>
              <a:t>CodePipeline</a:t>
            </a:r>
            <a:r>
              <a:rPr lang="ko-KR" altLang="en-US" dirty="0"/>
              <a:t>을 채택했습니다</a:t>
            </a:r>
            <a:r>
              <a:rPr lang="en-US" altLang="ko-KR" dirty="0"/>
              <a:t>. </a:t>
            </a:r>
            <a:r>
              <a:rPr lang="ko-KR" altLang="en-US" dirty="0"/>
              <a:t>하지만</a:t>
            </a:r>
            <a:r>
              <a:rPr lang="en-US" altLang="ko-KR" dirty="0"/>
              <a:t>, </a:t>
            </a:r>
            <a:r>
              <a:rPr lang="en-US" altLang="ko-KR" b="1" dirty="0" err="1"/>
              <a:t>CodeCommit</a:t>
            </a:r>
            <a:r>
              <a:rPr lang="ko-KR" altLang="en-US" b="1" dirty="0"/>
              <a:t>은 신규 사용자 지원이 중단된 상태</a:t>
            </a:r>
            <a:r>
              <a:rPr lang="ko-KR" altLang="en-US" dirty="0"/>
              <a:t>이기 때문에</a:t>
            </a:r>
            <a:r>
              <a:rPr lang="en-US" altLang="ko-KR" dirty="0"/>
              <a:t>, </a:t>
            </a:r>
            <a:r>
              <a:rPr lang="ko-KR" altLang="en-US" dirty="0"/>
              <a:t>이를 대체할 서비스를 </a:t>
            </a:r>
            <a:r>
              <a:rPr lang="ko-KR" altLang="en-US" dirty="0" err="1"/>
              <a:t>고민해봐야한다라고</a:t>
            </a:r>
            <a:r>
              <a:rPr lang="ko-KR" altLang="en-US" dirty="0"/>
              <a:t> 판단했습니다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이를 해결하기 위해</a:t>
            </a:r>
            <a:r>
              <a:rPr lang="en-US" altLang="ko-KR" dirty="0"/>
              <a:t>, </a:t>
            </a:r>
            <a:r>
              <a:rPr lang="en-US" altLang="ko-KR" b="1" dirty="0"/>
              <a:t>GitLab</a:t>
            </a:r>
            <a:r>
              <a:rPr lang="ko-KR" altLang="en-US" dirty="0"/>
              <a:t>을 선택했습니다</a:t>
            </a:r>
            <a:r>
              <a:rPr lang="en-US" altLang="ko-KR" dirty="0"/>
              <a:t>. GitLab</a:t>
            </a:r>
            <a:r>
              <a:rPr lang="ko-KR" altLang="en-US" dirty="0"/>
              <a:t>은 </a:t>
            </a:r>
            <a:r>
              <a:rPr lang="en-US" altLang="ko-KR" b="1" dirty="0"/>
              <a:t>Community Edition</a:t>
            </a:r>
            <a:r>
              <a:rPr lang="ko-KR" altLang="en-US" b="1" dirty="0"/>
              <a:t>으로도 설치형 서비스를 지원하여 </a:t>
            </a:r>
            <a:r>
              <a:rPr lang="ko-KR" altLang="en-US" dirty="0"/>
              <a:t>자체적으로 호스팅할 수 있어 보안성을 챙기면서도 비용 효율적이고</a:t>
            </a:r>
            <a:r>
              <a:rPr lang="en-US" altLang="ko-KR" dirty="0"/>
              <a:t>, </a:t>
            </a:r>
            <a:r>
              <a:rPr lang="ko-KR" altLang="en-US" dirty="0"/>
              <a:t>기존 </a:t>
            </a:r>
            <a:r>
              <a:rPr lang="en-US" altLang="ko-KR" dirty="0"/>
              <a:t>AWS </a:t>
            </a:r>
            <a:r>
              <a:rPr lang="ko-KR" altLang="en-US" dirty="0" err="1"/>
              <a:t>서비스와도</a:t>
            </a:r>
            <a:r>
              <a:rPr lang="ko-KR" altLang="en-US" dirty="0"/>
              <a:t> 쉽게 연계할 수 있다는 장점이 있습니다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GitLab</a:t>
            </a:r>
            <a:r>
              <a:rPr lang="ko-KR" altLang="en-US" dirty="0"/>
              <a:t>에 코드를 </a:t>
            </a:r>
            <a:r>
              <a:rPr lang="en-US" altLang="ko-KR" b="1" dirty="0"/>
              <a:t>Push</a:t>
            </a:r>
            <a:r>
              <a:rPr lang="ko-KR" altLang="en-US" dirty="0"/>
              <a:t>하면</a:t>
            </a:r>
            <a:r>
              <a:rPr lang="en-US" altLang="ko-KR" dirty="0"/>
              <a:t>, </a:t>
            </a:r>
            <a:r>
              <a:rPr lang="ko-KR" altLang="en-US" dirty="0" err="1"/>
              <a:t>웹훅을</a:t>
            </a:r>
            <a:r>
              <a:rPr lang="ko-KR" altLang="en-US" dirty="0"/>
              <a:t> 통해 </a:t>
            </a:r>
            <a:r>
              <a:rPr lang="en-US" altLang="ko-KR" b="1" dirty="0" err="1"/>
              <a:t>CodeBuild</a:t>
            </a:r>
            <a:r>
              <a:rPr lang="en-US" altLang="ko-KR" dirty="0"/>
              <a:t>, </a:t>
            </a:r>
            <a:r>
              <a:rPr lang="en-US" altLang="ko-KR" b="1" dirty="0"/>
              <a:t>ECR</a:t>
            </a:r>
            <a:r>
              <a:rPr lang="en-US" altLang="ko-KR" dirty="0"/>
              <a:t>, </a:t>
            </a:r>
            <a:r>
              <a:rPr lang="en-US" altLang="ko-KR" b="1" dirty="0" err="1"/>
              <a:t>CodeDeploy</a:t>
            </a:r>
            <a:r>
              <a:rPr lang="ko-KR" altLang="en-US" dirty="0"/>
              <a:t>로 이어지는 배포 프로세스가 자동으로 </a:t>
            </a:r>
            <a:r>
              <a:rPr lang="ko-KR" altLang="en-US" dirty="0" err="1"/>
              <a:t>트리거됩니다</a:t>
            </a:r>
            <a:r>
              <a:rPr lang="en-US" altLang="ko-KR" dirty="0"/>
              <a:t>. </a:t>
            </a:r>
            <a:r>
              <a:rPr lang="ko-KR" altLang="en-US" dirty="0"/>
              <a:t>이 프로세스를 통해 배포 연속성을 확보하였으며</a:t>
            </a:r>
            <a:r>
              <a:rPr lang="en-US" altLang="ko-KR" dirty="0"/>
              <a:t>, </a:t>
            </a:r>
            <a:r>
              <a:rPr lang="ko-KR" altLang="en-US" dirty="0"/>
              <a:t>최종적으로는 </a:t>
            </a:r>
            <a:r>
              <a:rPr lang="en-US" altLang="ko-KR" b="1" dirty="0"/>
              <a:t>ECS</a:t>
            </a:r>
            <a:r>
              <a:rPr lang="ko-KR" altLang="en-US" dirty="0"/>
              <a:t>에 </a:t>
            </a:r>
            <a:r>
              <a:rPr lang="en-US" altLang="ko-KR" b="1" dirty="0"/>
              <a:t>Blue/Green </a:t>
            </a:r>
            <a:r>
              <a:rPr lang="ko-KR" altLang="en-US" b="1" dirty="0"/>
              <a:t>배포 방식</a:t>
            </a:r>
            <a:r>
              <a:rPr lang="ko-KR" altLang="en-US" dirty="0"/>
              <a:t>을 적용하여 안정적인 서비스를 제공할 수 있도록 구성했습니다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E169EE-8E48-43AC-8C88-950C68308209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62932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간단한 자기소개 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소프트웨어학을 전공</a:t>
            </a:r>
            <a:endParaRPr lang="en-US" altLang="ko-KR" dirty="0"/>
          </a:p>
          <a:p>
            <a:r>
              <a:rPr lang="ko-KR" altLang="en-US" dirty="0"/>
              <a:t>네트워크 엔지니어로 </a:t>
            </a:r>
            <a:r>
              <a:rPr lang="en-US" altLang="ko-KR" dirty="0"/>
              <a:t>5</a:t>
            </a:r>
            <a:r>
              <a:rPr lang="ko-KR" altLang="en-US" dirty="0"/>
              <a:t>개월간 인턴 근무경험이 있습니다</a:t>
            </a:r>
            <a:endParaRPr lang="en-US" altLang="ko-KR" dirty="0"/>
          </a:p>
          <a:p>
            <a:r>
              <a:rPr lang="ko-KR" altLang="en-US" dirty="0"/>
              <a:t>지난 여름 송도 </a:t>
            </a:r>
            <a:r>
              <a:rPr lang="en-US" altLang="ko-KR" dirty="0"/>
              <a:t>KDT</a:t>
            </a:r>
            <a:r>
              <a:rPr lang="ko-KR" altLang="en-US" dirty="0"/>
              <a:t>에서 진행된 </a:t>
            </a:r>
            <a:r>
              <a:rPr lang="en-US" altLang="ko-KR" dirty="0" err="1"/>
              <a:t>Cloudwave</a:t>
            </a:r>
            <a:r>
              <a:rPr lang="en-US" altLang="ko-KR" dirty="0"/>
              <a:t> 3</a:t>
            </a:r>
            <a:r>
              <a:rPr lang="ko-KR" altLang="en-US" dirty="0"/>
              <a:t>기과정을 최우수로 수료하였고 최우수 프로젝트를 </a:t>
            </a:r>
            <a:r>
              <a:rPr lang="ko-KR" altLang="en-US" dirty="0" err="1"/>
              <a:t>수여받았습니다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이때 프로젝트를 </a:t>
            </a:r>
            <a:r>
              <a:rPr lang="ko-KR" altLang="en-US" dirty="0" err="1"/>
              <a:t>진행할떄는</a:t>
            </a:r>
            <a:r>
              <a:rPr lang="ko-KR" altLang="en-US" dirty="0"/>
              <a:t> </a:t>
            </a:r>
            <a:r>
              <a:rPr lang="en-US" altLang="ko-KR" dirty="0"/>
              <a:t>Terraform </a:t>
            </a:r>
            <a:r>
              <a:rPr lang="ko-KR" altLang="en-US" dirty="0"/>
              <a:t>기반의 </a:t>
            </a:r>
            <a:r>
              <a:rPr lang="en-US" altLang="ko-KR" dirty="0"/>
              <a:t>DR</a:t>
            </a:r>
            <a:r>
              <a:rPr lang="ko-KR" altLang="en-US" dirty="0"/>
              <a:t>설계를 담당하여 진행하였습니다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E169EE-8E48-43AC-8C88-950C68308209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396067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87F0AA-AE07-2EB0-A643-B9FEAC8EED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3600183-5A2C-B13C-EE63-F4F4B5305C8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D0ED0BA-7511-21BF-EBA4-CCE2F10E94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 부분은 실제로 </a:t>
            </a:r>
            <a:r>
              <a:rPr lang="en-US" altLang="ko-KR" b="1" dirty="0"/>
              <a:t>CI/CD</a:t>
            </a:r>
            <a:r>
              <a:rPr lang="ko-KR" altLang="en-US" b="1" dirty="0"/>
              <a:t>를 구성할 때 보안을 강화하기 위한 개선안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현재 사내에서는 </a:t>
            </a:r>
            <a:r>
              <a:rPr lang="en-US" altLang="ko-KR" dirty="0"/>
              <a:t>GitLab</a:t>
            </a:r>
            <a:r>
              <a:rPr lang="ko-KR" altLang="en-US" dirty="0"/>
              <a:t>이 별도의 </a:t>
            </a:r>
            <a:r>
              <a:rPr lang="en-US" altLang="ko-KR" b="1" dirty="0"/>
              <a:t>VPC</a:t>
            </a:r>
            <a:r>
              <a:rPr lang="ko-KR" altLang="en-US" dirty="0"/>
              <a:t>에서 운영되고 있는 것으로 알고 있습니다</a:t>
            </a:r>
            <a:r>
              <a:rPr lang="en-US" altLang="ko-KR" dirty="0"/>
              <a:t>. </a:t>
            </a:r>
            <a:r>
              <a:rPr lang="ko-KR" altLang="en-US" dirty="0"/>
              <a:t>이를 기반으로</a:t>
            </a:r>
            <a:r>
              <a:rPr lang="en-US" altLang="ko-KR" dirty="0"/>
              <a:t>, </a:t>
            </a:r>
            <a:r>
              <a:rPr lang="en-US" altLang="ko-KR" b="1" dirty="0"/>
              <a:t>VPC Peering</a:t>
            </a:r>
            <a:r>
              <a:rPr lang="ko-KR" altLang="en-US" dirty="0"/>
              <a:t>을 통해 서비스가 운영되는 </a:t>
            </a:r>
            <a:r>
              <a:rPr lang="en-US" altLang="ko-KR" b="1" dirty="0"/>
              <a:t>DEV VPC</a:t>
            </a:r>
            <a:r>
              <a:rPr lang="ko-KR" altLang="en-US" dirty="0"/>
              <a:t>와 </a:t>
            </a:r>
            <a:r>
              <a:rPr lang="en-US" altLang="ko-KR" dirty="0"/>
              <a:t>GitLab VPC</a:t>
            </a:r>
            <a:r>
              <a:rPr lang="ko-KR" altLang="en-US" dirty="0"/>
              <a:t>를 연결하고자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또한</a:t>
            </a:r>
            <a:r>
              <a:rPr lang="en-US" altLang="ko-KR" dirty="0"/>
              <a:t>, </a:t>
            </a:r>
            <a:r>
              <a:rPr lang="ko-KR" altLang="en-US" dirty="0"/>
              <a:t>개발자들이 </a:t>
            </a:r>
            <a:r>
              <a:rPr lang="en-US" altLang="ko-KR" dirty="0"/>
              <a:t>GitLab</a:t>
            </a:r>
            <a:r>
              <a:rPr lang="ko-KR" altLang="en-US" dirty="0"/>
              <a:t>에 접근할 때</a:t>
            </a:r>
            <a:r>
              <a:rPr lang="en-US" altLang="ko-KR" dirty="0"/>
              <a:t>, </a:t>
            </a:r>
            <a:r>
              <a:rPr lang="en-US" altLang="ko-KR" b="1" dirty="0"/>
              <a:t>Client VPN</a:t>
            </a:r>
            <a:r>
              <a:rPr lang="ko-KR" altLang="en-US" dirty="0"/>
              <a:t>을 구성하여 안전하게 연결되도록 설계하였습니다</a:t>
            </a:r>
            <a:r>
              <a:rPr lang="en-US" altLang="ko-KR" dirty="0"/>
              <a:t>. </a:t>
            </a:r>
            <a:r>
              <a:rPr lang="ko-KR" altLang="en-US" dirty="0"/>
              <a:t>이를 통해 외부 접근 경로를 제한하고</a:t>
            </a:r>
            <a:r>
              <a:rPr lang="en-US" altLang="ko-KR" dirty="0"/>
              <a:t>, </a:t>
            </a:r>
            <a:r>
              <a:rPr lang="ko-KR" altLang="en-US" dirty="0"/>
              <a:t>전반적인 네트워크 보안을 강화할 수 있을 것이라고 생각됩니다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8FDEB5C-E5C3-4A5F-A863-E7F92FD8C5D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E169EE-8E48-43AC-8C88-950C68308209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784240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E169EE-8E48-43AC-8C88-950C68308209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942470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모니터링 및 보안 아키텍처 들입니다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E169EE-8E48-43AC-8C88-950C68308209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931158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저는 모니터링 툴로 데이터독을 선택하였습니다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기존에는 프로메테우스와 </a:t>
            </a:r>
            <a:r>
              <a:rPr lang="ko-KR" altLang="en-US" dirty="0" err="1"/>
              <a:t>그라파나</a:t>
            </a:r>
            <a:r>
              <a:rPr lang="ko-KR" altLang="en-US" dirty="0"/>
              <a:t> 조합을 많이 이용하셨던 것으로 알고 있는데요</a:t>
            </a:r>
            <a:endParaRPr lang="en-US" altLang="ko-KR" dirty="0"/>
          </a:p>
          <a:p>
            <a:r>
              <a:rPr lang="ko-KR" altLang="en-US" dirty="0"/>
              <a:t>최근에는 데이터독 파트너사로써 데이터독을 적극 활용하고 계신 것으로 알고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그래서 이 두가지를 고민을 </a:t>
            </a:r>
            <a:r>
              <a:rPr lang="ko-KR" altLang="en-US" dirty="0" err="1"/>
              <a:t>해보았었는데요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저는 프로메테우스와 </a:t>
            </a:r>
            <a:r>
              <a:rPr lang="ko-KR" altLang="en-US" dirty="0" err="1"/>
              <a:t>그라파나는</a:t>
            </a:r>
            <a:r>
              <a:rPr lang="ko-KR" altLang="en-US" dirty="0"/>
              <a:t> 기존에 구축을 해보기도 했고 짧은 프로젝트 기간을 고려해 </a:t>
            </a:r>
            <a:endParaRPr lang="en-US" altLang="ko-KR" dirty="0"/>
          </a:p>
          <a:p>
            <a:r>
              <a:rPr lang="ko-KR" altLang="en-US" dirty="0"/>
              <a:t>이번에는 </a:t>
            </a:r>
            <a:r>
              <a:rPr lang="en-US" altLang="ko-KR" dirty="0"/>
              <a:t>integration</a:t>
            </a:r>
            <a:r>
              <a:rPr lang="ko-KR" altLang="en-US" dirty="0"/>
              <a:t>을 통해서 초기 구성을 빠르게 할 수 있는 데이터독을 선택해보았습니다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데이터독의 가장 큰 장점은 물론 비용이 발생을 하지만</a:t>
            </a:r>
            <a:endParaRPr lang="en-US" altLang="ko-KR" dirty="0"/>
          </a:p>
          <a:p>
            <a:r>
              <a:rPr lang="ko-KR" altLang="en-US" dirty="0" err="1"/>
              <a:t>메트릭부터</a:t>
            </a:r>
            <a:r>
              <a:rPr lang="ko-KR" altLang="en-US" dirty="0"/>
              <a:t> </a:t>
            </a:r>
            <a:r>
              <a:rPr lang="en-US" altLang="ko-KR" dirty="0"/>
              <a:t>APM</a:t>
            </a:r>
            <a:r>
              <a:rPr lang="ko-KR" altLang="en-US" dirty="0"/>
              <a:t>까지 그리고 그 비용 이상의 다양한 서비스를 올인원으로 제공한다는 점입니다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제가 현재는 간단한 대시보드 정도를 구상을 해보았지만 </a:t>
            </a:r>
            <a:endParaRPr lang="en-US" altLang="ko-KR" dirty="0"/>
          </a:p>
          <a:p>
            <a:r>
              <a:rPr lang="ko-KR" altLang="en-US" dirty="0"/>
              <a:t>입사 이후에는 </a:t>
            </a:r>
            <a:r>
              <a:rPr lang="en-US" altLang="ko-KR" dirty="0"/>
              <a:t>Datadog</a:t>
            </a:r>
            <a:r>
              <a:rPr lang="ko-KR" altLang="en-US" dirty="0"/>
              <a:t>의 이점을 </a:t>
            </a:r>
            <a:r>
              <a:rPr lang="en-US" altLang="ko-KR" b="1" dirty="0"/>
              <a:t>100%, </a:t>
            </a:r>
            <a:r>
              <a:rPr lang="ko-KR" altLang="en-US" b="1" dirty="0"/>
              <a:t>아니 </a:t>
            </a:r>
            <a:r>
              <a:rPr lang="en-US" altLang="ko-KR" b="1" dirty="0"/>
              <a:t>200%</a:t>
            </a:r>
            <a:r>
              <a:rPr lang="ko-KR" altLang="en-US" dirty="0"/>
              <a:t> 활용할 수 있도록 더욱 깊이 연구해</a:t>
            </a:r>
            <a:r>
              <a:rPr lang="en-US" altLang="ko-KR" dirty="0"/>
              <a:t>,</a:t>
            </a:r>
          </a:p>
          <a:p>
            <a:r>
              <a:rPr lang="ko-KR" altLang="en-US" b="1" dirty="0"/>
              <a:t>비용 이상의 가치를 창출</a:t>
            </a:r>
            <a:r>
              <a:rPr lang="ko-KR" altLang="en-US" dirty="0"/>
              <a:t>할 수 있는 구성을 만들어 나가겠습니다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올인원서비스 </a:t>
            </a:r>
            <a:r>
              <a:rPr lang="ko-KR" altLang="en-US" dirty="0" err="1"/>
              <a:t>메트릭</a:t>
            </a:r>
            <a:r>
              <a:rPr lang="en-US" altLang="ko-KR" dirty="0"/>
              <a:t>+</a:t>
            </a:r>
            <a:r>
              <a:rPr lang="en-US" altLang="ko-KR" dirty="0" err="1"/>
              <a:t>apm</a:t>
            </a:r>
            <a:r>
              <a:rPr lang="ko-KR" altLang="en-US" dirty="0"/>
              <a:t>가능과 구현의 편리함</a:t>
            </a:r>
            <a:endParaRPr lang="en-US" altLang="ko-KR" dirty="0"/>
          </a:p>
          <a:p>
            <a:r>
              <a:rPr lang="en-US" altLang="ko-KR" dirty="0" err="1"/>
              <a:t>Apm</a:t>
            </a:r>
            <a:r>
              <a:rPr lang="en-US" altLang="ko-KR" dirty="0"/>
              <a:t> scouter </a:t>
            </a:r>
            <a:r>
              <a:rPr lang="ko-KR" altLang="en-US" dirty="0"/>
              <a:t>책임소재의 문제 </a:t>
            </a:r>
            <a:r>
              <a:rPr lang="en-US" altLang="ko-KR" dirty="0"/>
              <a:t>(</a:t>
            </a:r>
            <a:r>
              <a:rPr lang="ko-KR" altLang="en-US" dirty="0"/>
              <a:t>인프라와 </a:t>
            </a:r>
            <a:r>
              <a:rPr lang="en-US" altLang="ko-KR" dirty="0" err="1"/>
              <a:t>apm</a:t>
            </a:r>
            <a:r>
              <a:rPr lang="ko-KR" altLang="en-US" dirty="0"/>
              <a:t>이 </a:t>
            </a:r>
            <a:r>
              <a:rPr lang="ko-KR" altLang="en-US" dirty="0" err="1"/>
              <a:t>나눠져있어서</a:t>
            </a:r>
            <a:r>
              <a:rPr lang="en-US" altLang="ko-KR" dirty="0"/>
              <a:t>)</a:t>
            </a:r>
          </a:p>
          <a:p>
            <a:r>
              <a:rPr lang="en-US" altLang="ko-KR" dirty="0" err="1"/>
              <a:t>Fargate</a:t>
            </a:r>
            <a:r>
              <a:rPr lang="ko-KR" altLang="en-US" dirty="0"/>
              <a:t>의 경우 </a:t>
            </a:r>
            <a:r>
              <a:rPr lang="en-US" altLang="ko-KR" dirty="0"/>
              <a:t>(</a:t>
            </a:r>
            <a:r>
              <a:rPr lang="ko-KR" altLang="en-US" dirty="0"/>
              <a:t>사이드카로</a:t>
            </a:r>
            <a:r>
              <a:rPr lang="en-US" altLang="ko-KR" dirty="0"/>
              <a:t>) </a:t>
            </a:r>
            <a:r>
              <a:rPr lang="ko-KR" altLang="en-US" dirty="0"/>
              <a:t>서비스당 가격 발생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E169EE-8E48-43AC-8C88-950C68308209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803207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5EDB39-C248-249D-F3FC-146D7512DC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D0D8510-A546-B1B4-158B-89E0B61AEF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26ED653-3F0A-54DA-E3E4-C31BB11068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/>
              <a:t>데이터독에서 개인 대시보드를 구성하여 컨테이너별 메모리 사용률</a:t>
            </a:r>
            <a:r>
              <a:rPr lang="en-US" altLang="ko-KR" baseline="0" dirty="0"/>
              <a:t>, CPU </a:t>
            </a:r>
            <a:r>
              <a:rPr lang="ko-KR" altLang="en-US" baseline="0" dirty="0"/>
              <a:t>사용률</a:t>
            </a:r>
            <a:r>
              <a:rPr lang="en-US" altLang="ko-KR" baseline="0" dirty="0"/>
              <a:t>, ALB</a:t>
            </a:r>
            <a:r>
              <a:rPr lang="ko-KR" altLang="en-US" baseline="0" dirty="0"/>
              <a:t>의 </a:t>
            </a:r>
            <a:r>
              <a:rPr lang="en-US" altLang="ko-KR" baseline="0" dirty="0"/>
              <a:t>HTTP </a:t>
            </a:r>
            <a:r>
              <a:rPr lang="ko-KR" altLang="en-US" baseline="0" dirty="0"/>
              <a:t>상태 코드별 응답 수 등</a:t>
            </a:r>
            <a:endParaRPr lang="en-US" altLang="ko-KR" baseline="0" dirty="0"/>
          </a:p>
          <a:p>
            <a:r>
              <a:rPr lang="ko-KR" altLang="en-US" baseline="0" dirty="0"/>
              <a:t>원하는 </a:t>
            </a:r>
            <a:r>
              <a:rPr lang="ko-KR" altLang="en-US" baseline="0" dirty="0" err="1"/>
              <a:t>메트릭들을</a:t>
            </a:r>
            <a:r>
              <a:rPr lang="ko-KR" altLang="en-US" baseline="0" dirty="0"/>
              <a:t> 한눈에 </a:t>
            </a:r>
            <a:r>
              <a:rPr lang="ko-KR" altLang="en-US" baseline="0" dirty="0" err="1"/>
              <a:t>볼수있도록</a:t>
            </a:r>
            <a:r>
              <a:rPr lang="ko-KR" altLang="en-US" baseline="0" dirty="0"/>
              <a:t> 하였습니다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제가 멘토님께 대시보드 </a:t>
            </a:r>
            <a:r>
              <a:rPr lang="ko-KR" altLang="en-US" baseline="0" dirty="0" err="1"/>
              <a:t>구성예시와</a:t>
            </a:r>
            <a:r>
              <a:rPr lang="ko-KR" altLang="en-US" baseline="0" dirty="0"/>
              <a:t> 방식을 한번 보여달라고 말씀을 드렸고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그를 바탕으로 공부를 하고 지금 보시는 해당 대시보드는 제가 </a:t>
            </a:r>
            <a:r>
              <a:rPr lang="ko-KR" altLang="en-US" baseline="0" dirty="0" err="1"/>
              <a:t>메트릭</a:t>
            </a:r>
            <a:r>
              <a:rPr lang="ko-KR" altLang="en-US" baseline="0" dirty="0"/>
              <a:t> 부분들은 직접 찾아서 구성해보았습니다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B3CF1E4-02F4-96CD-78D4-C44240612A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E169EE-8E48-43AC-8C88-950C68308209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895053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5EDB39-C248-249D-F3FC-146D7512DC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D0D8510-A546-B1B4-158B-89E0B61AEF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26ED653-3F0A-54DA-E3E4-C31BB11068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데이터독의 </a:t>
            </a:r>
            <a:r>
              <a:rPr lang="en-US" altLang="ko-KR" dirty="0"/>
              <a:t>integration</a:t>
            </a:r>
            <a:r>
              <a:rPr lang="ko-KR" altLang="en-US" dirty="0"/>
              <a:t>을 통해 </a:t>
            </a:r>
            <a:r>
              <a:rPr lang="ko-KR" altLang="en-US" dirty="0" err="1"/>
              <a:t>슬랙에서</a:t>
            </a:r>
            <a:r>
              <a:rPr lang="ko-KR" altLang="en-US" dirty="0"/>
              <a:t> 알람을 받을 수 있도록 설정하였습니다</a:t>
            </a:r>
            <a:r>
              <a:rPr lang="en-US" altLang="ko-KR" dirty="0"/>
              <a:t>.</a:t>
            </a:r>
          </a:p>
          <a:p>
            <a:r>
              <a:rPr lang="ko-KR" altLang="en-US" baseline="0" dirty="0"/>
              <a:t>현재 </a:t>
            </a:r>
            <a:r>
              <a:rPr lang="en-US" altLang="ko-KR" baseline="0" dirty="0" err="1"/>
              <a:t>Ecs</a:t>
            </a:r>
            <a:r>
              <a:rPr lang="en-US" altLang="ko-KR" dirty="0"/>
              <a:t> </a:t>
            </a:r>
            <a:r>
              <a:rPr lang="ko-KR" altLang="en-US" dirty="0" err="1"/>
              <a:t>오토스케일링</a:t>
            </a:r>
            <a:r>
              <a:rPr lang="ko-KR" altLang="en-US" dirty="0"/>
              <a:t> 기준을 </a:t>
            </a:r>
            <a:r>
              <a:rPr lang="en-US" altLang="ko-KR" dirty="0" err="1"/>
              <a:t>cpu</a:t>
            </a:r>
            <a:r>
              <a:rPr lang="en-US" altLang="ko-KR" dirty="0"/>
              <a:t> 80%</a:t>
            </a:r>
            <a:r>
              <a:rPr lang="ko-KR" altLang="en-US" dirty="0"/>
              <a:t>로 설정을 </a:t>
            </a:r>
            <a:r>
              <a:rPr lang="ko-KR" altLang="en-US" dirty="0" err="1"/>
              <a:t>해두었는데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그에 부합하는 </a:t>
            </a:r>
            <a:r>
              <a:rPr lang="ko-KR" altLang="en-US" dirty="0" err="1"/>
              <a:t>메트릭인</a:t>
            </a:r>
            <a:r>
              <a:rPr lang="ko-KR" altLang="en-US" dirty="0"/>
              <a:t> </a:t>
            </a:r>
            <a:r>
              <a:rPr lang="en-US" altLang="ko-KR" dirty="0" err="1"/>
              <a:t>aws</a:t>
            </a:r>
            <a:r>
              <a:rPr lang="en-US" altLang="ko-KR" dirty="0"/>
              <a:t> </a:t>
            </a:r>
            <a:r>
              <a:rPr lang="en-US" altLang="ko-KR" dirty="0" err="1"/>
              <a:t>ecs</a:t>
            </a:r>
            <a:r>
              <a:rPr lang="en-US" altLang="ko-KR" dirty="0"/>
              <a:t> service </a:t>
            </a:r>
            <a:r>
              <a:rPr lang="en-US" altLang="ko-KR" dirty="0" err="1"/>
              <a:t>cpuutilization</a:t>
            </a:r>
            <a:r>
              <a:rPr lang="ko-KR" altLang="en-US" dirty="0"/>
              <a:t>을 기반으로 알람을 </a:t>
            </a:r>
            <a:r>
              <a:rPr lang="ko-KR" altLang="en-US" dirty="0" err="1"/>
              <a:t>트리거해서</a:t>
            </a:r>
            <a:endParaRPr lang="en-US" altLang="ko-KR" dirty="0"/>
          </a:p>
          <a:p>
            <a:r>
              <a:rPr lang="ko-KR" altLang="en-US" dirty="0"/>
              <a:t>다음 이미지와 같이 </a:t>
            </a:r>
            <a:r>
              <a:rPr lang="ko-KR" altLang="en-US" dirty="0" err="1"/>
              <a:t>슬랙에서</a:t>
            </a:r>
            <a:r>
              <a:rPr lang="ko-KR" altLang="en-US" dirty="0"/>
              <a:t> 알람을 받아 볼 수 있도록 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B3CF1E4-02F4-96CD-78D4-C44240612A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E169EE-8E48-43AC-8C88-950C68308209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302998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BA4476-F6CA-B194-D3F9-2EA1D77924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773E9FB-3DB9-4EC7-4471-5C80102EBA9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F727E2E-7387-DD7A-19E9-9FAD9F60B4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외부에서 </a:t>
            </a:r>
            <a:r>
              <a:rPr lang="ko-KR" altLang="en-US" sz="1200" dirty="0" err="1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백엔드에</a:t>
            </a:r>
            <a:r>
              <a:rPr lang="ko-KR" altLang="en-US" sz="12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 도달하기 전까지의 </a:t>
            </a:r>
            <a:r>
              <a:rPr lang="ko-KR" altLang="en-US" sz="1200" dirty="0" err="1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보안고려사항들입니다</a:t>
            </a:r>
            <a:r>
              <a:rPr lang="en-US" altLang="ko-KR" sz="12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.</a:t>
            </a:r>
          </a:p>
          <a:p>
            <a:r>
              <a:rPr lang="ko-KR" altLang="en-US" sz="12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사용자가 </a:t>
            </a:r>
            <a:r>
              <a:rPr lang="en-US" altLang="ko-KR" sz="12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route53</a:t>
            </a:r>
            <a:r>
              <a:rPr lang="ko-KR" altLang="en-US" sz="12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을 통해 서비스에 접근하면 가장 먼저 </a:t>
            </a:r>
            <a:r>
              <a:rPr lang="en-US" altLang="ko-KR" sz="12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WAF</a:t>
            </a:r>
            <a:r>
              <a:rPr lang="ko-KR" altLang="en-US" sz="12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를 거칩니다</a:t>
            </a:r>
            <a:r>
              <a:rPr lang="en-US" altLang="ko-KR" sz="12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.</a:t>
            </a:r>
          </a:p>
          <a:p>
            <a:r>
              <a:rPr lang="en-US" altLang="ko-KR" sz="12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WAF</a:t>
            </a:r>
            <a:r>
              <a:rPr lang="ko-KR" altLang="en-US" sz="12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를 통해 </a:t>
            </a:r>
            <a:r>
              <a:rPr lang="en-US" altLang="ko-KR" sz="12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SQL injection</a:t>
            </a:r>
            <a:r>
              <a:rPr lang="ko-KR" altLang="en-US" sz="12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이나</a:t>
            </a:r>
            <a:r>
              <a:rPr lang="en-US" altLang="ko-KR" sz="12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,</a:t>
            </a:r>
            <a:r>
              <a:rPr lang="en-US" altLang="ko-KR" sz="1200" baseline="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 XSS</a:t>
            </a:r>
            <a:r>
              <a:rPr lang="ko-KR" altLang="en-US" sz="1200" baseline="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과 같은 웹 공격을 효과적으로 차단합니다</a:t>
            </a:r>
            <a:r>
              <a:rPr lang="en-US" altLang="ko-KR" sz="1200" baseline="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.</a:t>
            </a:r>
          </a:p>
          <a:p>
            <a:endParaRPr lang="en-US" altLang="ko-KR" sz="1200" dirty="0">
              <a:latin typeface="CJ ONLYONE NEW 본문 Regular" panose="00000500000000000000" pitchFamily="2" charset="-127"/>
              <a:ea typeface="CJ ONLYONE NEW 본문 Regular" panose="00000500000000000000" pitchFamily="2" charset="-127"/>
            </a:endParaRPr>
          </a:p>
          <a:p>
            <a:r>
              <a:rPr lang="ko-KR" altLang="en-US" sz="1200" dirty="0" err="1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그다음</a:t>
            </a:r>
            <a:r>
              <a:rPr lang="ko-KR" altLang="en-US" sz="12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 </a:t>
            </a:r>
            <a:r>
              <a:rPr lang="en-US" altLang="ko-KR" sz="12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CloudFront</a:t>
            </a:r>
            <a:r>
              <a:rPr lang="ko-KR" altLang="en-US" sz="12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를 통해 </a:t>
            </a:r>
            <a:r>
              <a:rPr lang="en-US" altLang="ko-KR" sz="12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S3</a:t>
            </a:r>
            <a:r>
              <a:rPr lang="ko-KR" altLang="en-US" sz="12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에 저장된 콘텐츠를 글로벌 </a:t>
            </a:r>
            <a:r>
              <a:rPr lang="ko-KR" altLang="en-US" sz="1200" dirty="0" err="1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엣지로케이션에서</a:t>
            </a:r>
            <a:r>
              <a:rPr lang="ko-KR" altLang="en-US" sz="12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 빠르게 제공함과 동시에</a:t>
            </a:r>
            <a:endParaRPr lang="en-US" altLang="ko-KR" sz="1200" dirty="0">
              <a:latin typeface="CJ ONLYONE NEW 본문 Regular" panose="00000500000000000000" pitchFamily="2" charset="-127"/>
              <a:ea typeface="CJ ONLYONE NEW 본문 Regular" panose="00000500000000000000" pitchFamily="2" charset="-127"/>
            </a:endParaRPr>
          </a:p>
          <a:p>
            <a:r>
              <a:rPr lang="en-US" altLang="ko-KR" sz="12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AWS shield</a:t>
            </a:r>
            <a:r>
              <a:rPr lang="ko-KR" altLang="en-US" sz="12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와 결합해 대규모 트래픽을 전세계로 분산함으로써 </a:t>
            </a:r>
            <a:r>
              <a:rPr lang="en-US" altLang="ko-KR" sz="12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DDOS</a:t>
            </a:r>
            <a:r>
              <a:rPr lang="ko-KR" altLang="en-US" sz="12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공격을 방지합니다</a:t>
            </a:r>
            <a:r>
              <a:rPr lang="en-US" altLang="ko-KR" sz="12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.</a:t>
            </a:r>
            <a:r>
              <a:rPr lang="ko-KR" altLang="en-US" sz="12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 </a:t>
            </a:r>
            <a:endParaRPr lang="en-US" altLang="ko-KR" sz="1200" dirty="0">
              <a:latin typeface="CJ ONLYONE NEW 본문 Regular" panose="00000500000000000000" pitchFamily="2" charset="-127"/>
              <a:ea typeface="CJ ONLYONE NEW 본문 Regular" panose="00000500000000000000" pitchFamily="2" charset="-127"/>
            </a:endParaRPr>
          </a:p>
          <a:p>
            <a:endParaRPr lang="en-US" altLang="ko-KR" sz="1200" dirty="0">
              <a:latin typeface="CJ ONLYONE NEW 본문 Regular" panose="00000500000000000000" pitchFamily="2" charset="-127"/>
              <a:ea typeface="CJ ONLYONE NEW 본문 Regular" panose="00000500000000000000" pitchFamily="2" charset="-127"/>
            </a:endParaRPr>
          </a:p>
          <a:p>
            <a:r>
              <a:rPr lang="ko-KR" altLang="en-US" sz="12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마지막 요청은 </a:t>
            </a:r>
            <a:r>
              <a:rPr lang="en-US" altLang="ko-KR" sz="12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API gateway</a:t>
            </a:r>
            <a:r>
              <a:rPr lang="ko-KR" altLang="en-US" sz="12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로 전달됩니다</a:t>
            </a:r>
            <a:r>
              <a:rPr lang="en-US" altLang="ko-KR" sz="12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. </a:t>
            </a:r>
            <a:r>
              <a:rPr lang="ko-KR" altLang="en-US" sz="12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단순히 </a:t>
            </a:r>
            <a:r>
              <a:rPr lang="en-US" altLang="ko-KR" sz="1200" dirty="0" err="1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api</a:t>
            </a:r>
            <a:r>
              <a:rPr lang="ko-KR" altLang="en-US" sz="12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를 </a:t>
            </a:r>
            <a:r>
              <a:rPr lang="ko-KR" altLang="en-US" sz="1200" dirty="0" err="1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관리하는것</a:t>
            </a:r>
            <a:r>
              <a:rPr lang="ko-KR" altLang="en-US" sz="12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 뿐만 아니라 </a:t>
            </a:r>
            <a:endParaRPr lang="en-US" altLang="ko-KR" sz="1200" dirty="0">
              <a:latin typeface="CJ ONLYONE NEW 본문 Regular" panose="00000500000000000000" pitchFamily="2" charset="-127"/>
              <a:ea typeface="CJ ONLYONE NEW 본문 Regular" panose="00000500000000000000" pitchFamily="2" charset="-127"/>
            </a:endParaRPr>
          </a:p>
          <a:p>
            <a:r>
              <a:rPr lang="ko-KR" altLang="en-US" sz="12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각 </a:t>
            </a:r>
            <a:r>
              <a:rPr lang="en-US" altLang="ko-KR" sz="1200" dirty="0" err="1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api</a:t>
            </a:r>
            <a:r>
              <a:rPr lang="ko-KR" altLang="en-US" sz="1200" baseline="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 </a:t>
            </a:r>
            <a:r>
              <a:rPr lang="ko-KR" altLang="en-US" sz="1200" baseline="0" dirty="0" err="1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경로마다</a:t>
            </a:r>
            <a:r>
              <a:rPr lang="ko-KR" altLang="en-US" sz="1200" baseline="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 필요한 </a:t>
            </a:r>
            <a:r>
              <a:rPr lang="en-US" altLang="ko-KR" sz="12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http </a:t>
            </a:r>
            <a:r>
              <a:rPr lang="ko-KR" altLang="en-US" sz="1200" dirty="0" err="1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메소드를</a:t>
            </a:r>
            <a:r>
              <a:rPr lang="ko-KR" altLang="en-US" sz="12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 제한하여 </a:t>
            </a:r>
            <a:r>
              <a:rPr lang="ko-KR" altLang="en-US" sz="1200" dirty="0" err="1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보안성을</a:t>
            </a:r>
            <a:r>
              <a:rPr lang="ko-KR" altLang="en-US" sz="12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 향상 할 수 있습니다</a:t>
            </a:r>
            <a:r>
              <a:rPr lang="en-US" altLang="ko-KR" sz="12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.</a:t>
            </a:r>
            <a:endParaRPr lang="ko-KR" altLang="en-US" sz="1200" dirty="0">
              <a:latin typeface="CJ ONLYONE NEW 본문 Regular" panose="00000500000000000000" pitchFamily="2" charset="-127"/>
              <a:ea typeface="CJ ONLYONE NEW 본문 Regular" panose="00000500000000000000" pitchFamily="2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66705CF-5D45-2A6A-DDC5-79DCAFE65B2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E169EE-8E48-43AC-8C88-950C68308209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528114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5E7773-111E-0DBF-0E7D-93E7C02136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A5BA6C7-4CBA-336F-7927-088ED632B5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0FF37F9-0A4C-247E-FFBF-F05FAE1BBE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그 외에도 </a:t>
            </a:r>
            <a:r>
              <a:rPr lang="en-US" altLang="ko-KR" sz="12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KMS, ACM, IAM, Secrets Manager</a:t>
            </a:r>
            <a:r>
              <a:rPr lang="ko-KR" altLang="en-US" sz="12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등 다양한 </a:t>
            </a:r>
            <a:r>
              <a:rPr lang="en-US" altLang="ko-KR" sz="12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AWS </a:t>
            </a:r>
            <a:r>
              <a:rPr lang="ko-KR" altLang="en-US" sz="12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서비스들을 활용하여 보안 구성을 설계하였습니다</a:t>
            </a:r>
            <a:r>
              <a:rPr lang="en-US" altLang="ko-KR" sz="12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latin typeface="CJ ONLYONE NEW 본문 Regular" panose="00000500000000000000" pitchFamily="2" charset="-127"/>
              <a:ea typeface="CJ ONLYONE NEW 본문 Regular" panose="00000500000000000000" pitchFamily="2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최소권한부여</a:t>
            </a:r>
            <a:r>
              <a:rPr lang="en-US" altLang="ko-KR" sz="12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, </a:t>
            </a:r>
            <a:r>
              <a:rPr lang="ko-KR" altLang="en-US" sz="12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인증서</a:t>
            </a:r>
            <a:r>
              <a:rPr lang="en-US" altLang="ko-KR" sz="12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, </a:t>
            </a:r>
            <a:r>
              <a:rPr lang="ko-KR" altLang="en-US" sz="1200" dirty="0" err="1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암호화전송</a:t>
            </a:r>
            <a:r>
              <a:rPr lang="en-US" altLang="ko-KR" sz="12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, </a:t>
            </a:r>
            <a:r>
              <a:rPr lang="ko-KR" altLang="en-US" sz="12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민감환경변수</a:t>
            </a:r>
            <a:r>
              <a:rPr lang="en-US" altLang="ko-KR" sz="1200" baseline="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 </a:t>
            </a:r>
            <a:r>
              <a:rPr lang="ko-KR" altLang="en-US" sz="1200" baseline="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관리 등</a:t>
            </a:r>
            <a:r>
              <a:rPr lang="ko-KR" altLang="en-US" sz="12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 다양한 부분을 </a:t>
            </a:r>
            <a:r>
              <a:rPr lang="en-US" altLang="ko-KR" sz="1200" dirty="0" err="1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aws</a:t>
            </a:r>
            <a:r>
              <a:rPr lang="en-US" altLang="ko-KR" sz="12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 </a:t>
            </a:r>
            <a:r>
              <a:rPr lang="ko-KR" altLang="en-US" sz="12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서비스를 적극 활용해 보안을 고려한 구성</a:t>
            </a:r>
            <a:endParaRPr lang="en-US" altLang="ko-KR" sz="1200" dirty="0">
              <a:latin typeface="CJ ONLYONE NEW 본문 Regular" panose="00000500000000000000" pitchFamily="2" charset="-127"/>
              <a:ea typeface="CJ ONLYONE NEW 본문 Regular" panose="00000500000000000000" pitchFamily="2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latin typeface="CJ ONLYONE NEW 본문 Regular" panose="00000500000000000000" pitchFamily="2" charset="-127"/>
              <a:ea typeface="CJ ONLYONE NEW 본문 Regular" panose="00000500000000000000" pitchFamily="2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200" dirty="0">
              <a:latin typeface="CJ ONLYONE NEW 본문 Regular" panose="00000500000000000000" pitchFamily="2" charset="-127"/>
              <a:ea typeface="CJ ONLYONE NEW 본문 Regular" panose="00000500000000000000" pitchFamily="2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A9BEC68-F37C-FC6E-1DAC-C642C344DC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E169EE-8E48-43AC-8C88-950C68308209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732026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비용 분석 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E169EE-8E48-43AC-8C88-950C68308209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895697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실제 비용이 집계된 것이 아니기 때문에</a:t>
            </a:r>
            <a:endParaRPr lang="en-US" altLang="ko-KR" dirty="0"/>
          </a:p>
          <a:p>
            <a:r>
              <a:rPr lang="ko-KR" altLang="en-US" dirty="0"/>
              <a:t>트래픽 사용량과 용량 같은 부분들은 임의로 고려해서 </a:t>
            </a:r>
            <a:r>
              <a:rPr lang="en-US" altLang="ko-KR" dirty="0"/>
              <a:t>AWS pricing</a:t>
            </a:r>
            <a:r>
              <a:rPr lang="ko-KR" altLang="en-US" dirty="0"/>
              <a:t> </a:t>
            </a:r>
            <a:r>
              <a:rPr lang="en-US" altLang="ko-KR" dirty="0"/>
              <a:t>calculator</a:t>
            </a:r>
            <a:r>
              <a:rPr lang="ko-KR" altLang="en-US" dirty="0"/>
              <a:t>를 이용해 한달 비용을 산정을 해보았습니다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VPC </a:t>
            </a:r>
            <a:r>
              <a:rPr lang="ko-KR" altLang="en-US" dirty="0"/>
              <a:t>운영 비용 자체가 크게 들었고</a:t>
            </a:r>
            <a:r>
              <a:rPr lang="en-US" altLang="ko-KR" dirty="0"/>
              <a:t>, </a:t>
            </a:r>
            <a:r>
              <a:rPr lang="ko-KR" altLang="en-US" dirty="0"/>
              <a:t>그 외에도 </a:t>
            </a:r>
            <a:r>
              <a:rPr lang="en-US" altLang="ko-KR" dirty="0" err="1"/>
              <a:t>ecs</a:t>
            </a:r>
            <a:r>
              <a:rPr lang="ko-KR" altLang="en-US" dirty="0"/>
              <a:t>는 태스크 </a:t>
            </a:r>
            <a:r>
              <a:rPr lang="en-US" altLang="ko-KR" dirty="0"/>
              <a:t>2</a:t>
            </a:r>
            <a:r>
              <a:rPr lang="ko-KR" altLang="en-US" dirty="0"/>
              <a:t>개를 </a:t>
            </a:r>
            <a:r>
              <a:rPr lang="en-US" altLang="ko-KR" dirty="0"/>
              <a:t>2vCPU, 4gb</a:t>
            </a:r>
            <a:r>
              <a:rPr lang="ko-KR" altLang="en-US" dirty="0"/>
              <a:t>로 선택했고</a:t>
            </a:r>
            <a:endParaRPr lang="en-US" altLang="ko-KR" dirty="0"/>
          </a:p>
          <a:p>
            <a:r>
              <a:rPr lang="ko-KR" altLang="en-US" dirty="0" err="1"/>
              <a:t>깃랩</a:t>
            </a:r>
            <a:r>
              <a:rPr lang="ko-KR" altLang="en-US" dirty="0"/>
              <a:t> 서버를 </a:t>
            </a:r>
            <a:r>
              <a:rPr lang="en-US" altLang="ko-KR" dirty="0"/>
              <a:t>t3 large 50</a:t>
            </a:r>
            <a:r>
              <a:rPr lang="ko-KR" altLang="en-US" dirty="0"/>
              <a:t>기가 볼륨으로 설정해서 산정하여서 총 </a:t>
            </a:r>
            <a:r>
              <a:rPr lang="en-US" altLang="ko-KR" dirty="0"/>
              <a:t>1</a:t>
            </a:r>
            <a:r>
              <a:rPr lang="ko-KR" altLang="en-US" dirty="0"/>
              <a:t>달 </a:t>
            </a:r>
            <a:r>
              <a:rPr lang="en-US" altLang="ko-KR" dirty="0"/>
              <a:t>945 </a:t>
            </a:r>
            <a:r>
              <a:rPr lang="ko-KR" altLang="en-US" dirty="0"/>
              <a:t>달러가 예상됩니다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E169EE-8E48-43AC-8C88-950C68308209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49166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E169EE-8E48-43AC-8C88-950C68308209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948074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err="1"/>
              <a:t>Eventbridge</a:t>
            </a:r>
            <a:r>
              <a:rPr lang="ko-KR" altLang="en-US" dirty="0"/>
              <a:t>와 람다를 이용하여 </a:t>
            </a:r>
            <a:r>
              <a:rPr lang="en-US" altLang="ko-KR" dirty="0"/>
              <a:t>Gitlab</a:t>
            </a:r>
            <a:r>
              <a:rPr lang="ko-KR" altLang="en-US" dirty="0"/>
              <a:t>서버와</a:t>
            </a:r>
            <a:r>
              <a:rPr lang="en-US" altLang="ko-KR" dirty="0"/>
              <a:t>, bastion</a:t>
            </a:r>
            <a:r>
              <a:rPr lang="ko-KR" altLang="en-US" dirty="0"/>
              <a:t>등의 </a:t>
            </a:r>
            <a:r>
              <a:rPr lang="en-US" altLang="ko-KR" dirty="0"/>
              <a:t>ec2 </a:t>
            </a:r>
            <a:r>
              <a:rPr lang="ko-KR" altLang="en-US" dirty="0"/>
              <a:t>인스턴스를 </a:t>
            </a:r>
            <a:r>
              <a:rPr lang="ko-KR" altLang="en-US" dirty="0" err="1"/>
              <a:t>워킹타임외에는</a:t>
            </a:r>
            <a:r>
              <a:rPr lang="ko-KR" altLang="en-US" dirty="0"/>
              <a:t> 자동으로 종료하였습니다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인턴 </a:t>
            </a:r>
            <a:r>
              <a:rPr lang="ko-KR" altLang="en-US" dirty="0" err="1"/>
              <a:t>기간동안으로</a:t>
            </a:r>
            <a:r>
              <a:rPr lang="ko-KR" altLang="en-US" dirty="0"/>
              <a:t> 계산하면 작지만 </a:t>
            </a:r>
            <a:r>
              <a:rPr lang="en-US" altLang="ko-KR" dirty="0"/>
              <a:t>30$</a:t>
            </a:r>
            <a:r>
              <a:rPr lang="ko-KR" altLang="en-US" dirty="0"/>
              <a:t>정도 비용을 줄일 수 있었습니다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한달로 생각을 하면 매달 약 </a:t>
            </a:r>
            <a:r>
              <a:rPr lang="en-US" altLang="ko-KR" dirty="0"/>
              <a:t>60$</a:t>
            </a:r>
            <a:r>
              <a:rPr lang="ko-KR" altLang="en-US" dirty="0"/>
              <a:t>정도의 절감 효과를 가져올 것으로 예상됩니다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E169EE-8E48-43AC-8C88-950C68308209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528210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E169EE-8E48-43AC-8C88-950C68308209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978112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66E3D9-7BAB-A465-5A56-D33CE597D2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707E5B3-889C-C9B2-5037-041859AD4E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E168349-20EE-C7F3-C56F-64053B153F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프로젝트를 진행하며 데이터독 연동과 관련한 시행착오를 겪었습니다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데이터독을 처음 들어가면 </a:t>
            </a:r>
            <a:r>
              <a:rPr lang="en-US" altLang="ko-KR" dirty="0"/>
              <a:t>2</a:t>
            </a:r>
            <a:r>
              <a:rPr lang="ko-KR" altLang="en-US" dirty="0"/>
              <a:t>주 무료 체험을 위한 계정을 생성할 수 있습니다</a:t>
            </a:r>
            <a:r>
              <a:rPr lang="en-US" altLang="ko-KR" dirty="0"/>
              <a:t>. </a:t>
            </a:r>
            <a:r>
              <a:rPr lang="ko-KR" altLang="en-US" dirty="0"/>
              <a:t>이때 자동으로 </a:t>
            </a:r>
            <a:r>
              <a:rPr lang="ko-KR" altLang="en-US" dirty="0" err="1"/>
              <a:t>리전이</a:t>
            </a:r>
            <a:r>
              <a:rPr lang="ko-KR" altLang="en-US" dirty="0"/>
              <a:t> </a:t>
            </a:r>
            <a:r>
              <a:rPr lang="en-US" altLang="ko-KR" dirty="0"/>
              <a:t>us5</a:t>
            </a:r>
            <a:r>
              <a:rPr lang="ko-KR" altLang="en-US" dirty="0"/>
              <a:t>로</a:t>
            </a:r>
            <a:r>
              <a:rPr lang="en-US" altLang="ko-KR" dirty="0"/>
              <a:t> </a:t>
            </a:r>
            <a:r>
              <a:rPr lang="ko-KR" altLang="en-US" dirty="0"/>
              <a:t>지정이 되는데요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바로 이부분이 문제가 되었습니다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7FAE256-4F37-8AA4-56FC-0D0E0B219CD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E169EE-8E48-43AC-8C88-950C68308209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776377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B75789-D169-E079-1FB7-9F0BC79E96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F7E5569-261D-11D3-B934-6AB7BA2F209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78420D7-C104-39ED-0BEF-B67DD78F0F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데이터독 에이전트를 사이드카 방식으로 올리려면</a:t>
            </a:r>
            <a:endParaRPr lang="en-US" altLang="ko-KR" dirty="0"/>
          </a:p>
          <a:p>
            <a:r>
              <a:rPr lang="en-US" altLang="ko-KR" dirty="0"/>
              <a:t>Task definition</a:t>
            </a:r>
            <a:r>
              <a:rPr lang="ko-KR" altLang="en-US" dirty="0"/>
              <a:t>에 추가 컨테이너를 설정하고 적당한 환경변수들을 설정해주면 되는데요</a:t>
            </a:r>
            <a:endParaRPr lang="en-US" altLang="ko-KR" dirty="0"/>
          </a:p>
          <a:p>
            <a:r>
              <a:rPr lang="ko-KR" altLang="en-US" dirty="0"/>
              <a:t>이 부분에서 </a:t>
            </a:r>
            <a:r>
              <a:rPr lang="en-US" altLang="ko-KR" dirty="0"/>
              <a:t>DD_SITE </a:t>
            </a:r>
            <a:r>
              <a:rPr lang="ko-KR" altLang="en-US" dirty="0"/>
              <a:t>환경변수를 기본 가이드가 아닌 </a:t>
            </a:r>
            <a:r>
              <a:rPr lang="en-US" altLang="ko-KR" dirty="0"/>
              <a:t>us5 </a:t>
            </a:r>
            <a:r>
              <a:rPr lang="ko-KR" altLang="en-US" dirty="0" err="1"/>
              <a:t>리전에</a:t>
            </a:r>
            <a:r>
              <a:rPr lang="ko-KR" altLang="en-US" dirty="0"/>
              <a:t> 맞는 값으로 설정해줘야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이렇게 해서 컨테이너 </a:t>
            </a:r>
            <a:r>
              <a:rPr lang="ko-KR" altLang="en-US" dirty="0" err="1"/>
              <a:t>메트릭을</a:t>
            </a:r>
            <a:r>
              <a:rPr lang="ko-KR" altLang="en-US" dirty="0"/>
              <a:t> 연결하는데  성공을 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 err="1"/>
              <a:t>apm</a:t>
            </a:r>
            <a:r>
              <a:rPr lang="en-US" altLang="ko-KR" dirty="0"/>
              <a:t> </a:t>
            </a:r>
            <a:r>
              <a:rPr lang="ko-KR" altLang="en-US" dirty="0"/>
              <a:t>연결과 관련해서는 </a:t>
            </a:r>
            <a:r>
              <a:rPr lang="en-US" altLang="ko-KR" dirty="0"/>
              <a:t>?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BC6F5BF-E9C1-2210-AE93-5FE55422852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E169EE-8E48-43AC-8C88-950C68308209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096845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제가 최종 면접때도 </a:t>
            </a:r>
            <a:r>
              <a:rPr lang="en-US" altLang="ko-KR" dirty="0" err="1"/>
              <a:t>cgv</a:t>
            </a:r>
            <a:r>
              <a:rPr lang="en-US" altLang="ko-KR" dirty="0"/>
              <a:t> </a:t>
            </a:r>
            <a:r>
              <a:rPr lang="ko-KR" altLang="en-US" dirty="0"/>
              <a:t>트래픽 관련해서 </a:t>
            </a:r>
            <a:r>
              <a:rPr lang="ko-KR" altLang="en-US" dirty="0" err="1"/>
              <a:t>인프라개선해보고싶다는</a:t>
            </a:r>
            <a:r>
              <a:rPr lang="ko-KR" altLang="en-US" dirty="0"/>
              <a:t> 말씀을 드렸었는데요 그 부분을 </a:t>
            </a:r>
            <a:r>
              <a:rPr lang="ko-KR" altLang="en-US" dirty="0" err="1"/>
              <a:t>간단한게라도</a:t>
            </a:r>
            <a:r>
              <a:rPr lang="ko-KR" altLang="en-US" dirty="0"/>
              <a:t> 고민해보고 실제적으로 닿아볼 수 </a:t>
            </a:r>
            <a:r>
              <a:rPr lang="ko-KR" altLang="en-US" dirty="0" err="1"/>
              <a:t>있었어서</a:t>
            </a:r>
            <a:r>
              <a:rPr lang="ko-KR" altLang="en-US" dirty="0"/>
              <a:t> 너무나 </a:t>
            </a:r>
            <a:r>
              <a:rPr lang="ko-KR" altLang="en-US" dirty="0" err="1"/>
              <a:t>의미있는</a:t>
            </a:r>
            <a:r>
              <a:rPr lang="ko-KR" altLang="en-US" dirty="0"/>
              <a:t> 시간이었습니다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개인적으로 </a:t>
            </a:r>
            <a:r>
              <a:rPr lang="ko-KR" altLang="en-US" dirty="0" err="1"/>
              <a:t>올리브네트웍스의</a:t>
            </a:r>
            <a:r>
              <a:rPr lang="ko-KR" altLang="en-US" dirty="0"/>
              <a:t> </a:t>
            </a:r>
            <a:r>
              <a:rPr lang="en-US" altLang="ko-KR" dirty="0" err="1"/>
              <a:t>ocloud</a:t>
            </a:r>
            <a:r>
              <a:rPr lang="ko-KR" altLang="en-US" dirty="0"/>
              <a:t>사업이 어떤 서비스를 제공하고</a:t>
            </a:r>
            <a:r>
              <a:rPr lang="en-US" altLang="ko-KR" dirty="0"/>
              <a:t>, </a:t>
            </a:r>
            <a:r>
              <a:rPr lang="ko-KR" altLang="en-US" dirty="0"/>
              <a:t>어떤 기술들을 사용하는지 되게 궁금했었습니다</a:t>
            </a:r>
            <a:r>
              <a:rPr lang="en-US" altLang="ko-KR" dirty="0"/>
              <a:t>. </a:t>
            </a:r>
            <a:r>
              <a:rPr lang="ko-KR" altLang="en-US" dirty="0"/>
              <a:t>인턴십을 진행을 하면서 </a:t>
            </a:r>
            <a:r>
              <a:rPr lang="en-US" altLang="ko-KR" dirty="0" err="1"/>
              <a:t>cjgroup</a:t>
            </a:r>
            <a:r>
              <a:rPr lang="ko-KR" altLang="en-US" dirty="0"/>
              <a:t>사의 클라우드 인프라를 한눈에 관리할 수 있도록 하는 서비스고 그 외에도 계속 </a:t>
            </a:r>
            <a:r>
              <a:rPr lang="ko-KR" altLang="en-US" dirty="0" err="1"/>
              <a:t>디벨롭</a:t>
            </a:r>
            <a:r>
              <a:rPr lang="ko-KR" altLang="en-US" dirty="0"/>
              <a:t> 중이라는 점을 알게 되었고 그 과정들에 저도 함께해서 </a:t>
            </a:r>
            <a:r>
              <a:rPr lang="en-US" altLang="ko-KR" dirty="0" err="1"/>
              <a:t>aws</a:t>
            </a:r>
            <a:r>
              <a:rPr lang="ko-KR" altLang="en-US" dirty="0"/>
              <a:t>와 같은 </a:t>
            </a:r>
            <a:r>
              <a:rPr lang="en-US" altLang="ko-KR" dirty="0"/>
              <a:t>CSP</a:t>
            </a:r>
            <a:r>
              <a:rPr lang="ko-KR" altLang="en-US" dirty="0"/>
              <a:t>를 </a:t>
            </a:r>
            <a:r>
              <a:rPr lang="ko-KR" altLang="en-US" dirty="0" err="1"/>
              <a:t>다루는것</a:t>
            </a:r>
            <a:r>
              <a:rPr lang="ko-KR" altLang="en-US" dirty="0"/>
              <a:t> 뿐만 아니라 더욱 다양한 클라우드 기술들을 다루고 </a:t>
            </a:r>
            <a:r>
              <a:rPr lang="ko-KR" altLang="en-US" dirty="0" err="1"/>
              <a:t>배워나가고</a:t>
            </a:r>
            <a:r>
              <a:rPr lang="ko-KR" altLang="en-US" dirty="0"/>
              <a:t> </a:t>
            </a:r>
            <a:r>
              <a:rPr lang="ko-KR" altLang="en-US" dirty="0" err="1"/>
              <a:t>싶다라는</a:t>
            </a:r>
            <a:r>
              <a:rPr lang="ko-KR" altLang="en-US" dirty="0"/>
              <a:t> 생각을 </a:t>
            </a:r>
            <a:r>
              <a:rPr lang="ko-KR" altLang="en-US" dirty="0" err="1"/>
              <a:t>하게되는</a:t>
            </a:r>
            <a:r>
              <a:rPr lang="ko-KR" altLang="en-US" dirty="0"/>
              <a:t> 시간이었던 것 같습니다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짧은 기간이었지만 소중한 경험을 쌓을 수</a:t>
            </a:r>
            <a:r>
              <a:rPr lang="en-US" altLang="ko-KR" dirty="0"/>
              <a:t> </a:t>
            </a:r>
            <a:r>
              <a:rPr lang="ko-KR" altLang="en-US" dirty="0"/>
              <a:t>있도록 </a:t>
            </a:r>
            <a:r>
              <a:rPr lang="ko-KR" altLang="en-US" dirty="0" err="1"/>
              <a:t>도와주신</a:t>
            </a:r>
            <a:r>
              <a:rPr lang="ko-KR" altLang="en-US" dirty="0"/>
              <a:t> </a:t>
            </a:r>
            <a:r>
              <a:rPr lang="ko-KR" altLang="en-US" dirty="0" err="1"/>
              <a:t>송규동님</a:t>
            </a:r>
            <a:r>
              <a:rPr lang="ko-KR" altLang="en-US" dirty="0"/>
              <a:t> 이승형님</a:t>
            </a:r>
            <a:r>
              <a:rPr lang="en-US" altLang="ko-KR" dirty="0"/>
              <a:t>, </a:t>
            </a:r>
            <a:r>
              <a:rPr lang="ko-KR" altLang="en-US" dirty="0" err="1"/>
              <a:t>강소연님</a:t>
            </a:r>
            <a:r>
              <a:rPr lang="ko-KR" altLang="en-US" dirty="0"/>
              <a:t> </a:t>
            </a:r>
            <a:r>
              <a:rPr lang="ko-KR" altLang="en-US" dirty="0" err="1"/>
              <a:t>멘토분들께</a:t>
            </a:r>
            <a:r>
              <a:rPr lang="ko-KR" altLang="en-US" dirty="0"/>
              <a:t> 너무 감사드리고 제가 정말 많이 여쭤봤는데 항상 너무 잘 </a:t>
            </a:r>
            <a:r>
              <a:rPr lang="ko-KR" altLang="en-US" dirty="0" err="1"/>
              <a:t>도와주셨던</a:t>
            </a:r>
            <a:r>
              <a:rPr lang="ko-KR" altLang="en-US" dirty="0"/>
              <a:t> </a:t>
            </a:r>
            <a:r>
              <a:rPr lang="ko-KR" altLang="en-US" dirty="0" err="1"/>
              <a:t>전혁님께도</a:t>
            </a:r>
            <a:r>
              <a:rPr lang="ko-KR" altLang="en-US" dirty="0"/>
              <a:t> 감사드리고 </a:t>
            </a:r>
            <a:r>
              <a:rPr lang="ko-KR" altLang="en-US" dirty="0" err="1"/>
              <a:t>커피랑</a:t>
            </a:r>
            <a:r>
              <a:rPr lang="ko-KR" altLang="en-US" dirty="0"/>
              <a:t> 점심 </a:t>
            </a:r>
            <a:r>
              <a:rPr lang="ko-KR" altLang="en-US" dirty="0" err="1"/>
              <a:t>사주셨던</a:t>
            </a:r>
            <a:r>
              <a:rPr lang="ko-KR" altLang="en-US" dirty="0"/>
              <a:t> 모든 분들께 다시 한번 감사드리며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앞으로도 함께 성장해 나갈 수 있는 시간이 되면 좋겠습니다</a:t>
            </a:r>
            <a:r>
              <a:rPr lang="en-US" altLang="ko-KR" dirty="0"/>
              <a:t>. </a:t>
            </a:r>
            <a:r>
              <a:rPr lang="ko-KR" altLang="en-US" dirty="0"/>
              <a:t>감사합니다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+++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E169EE-8E48-43AC-8C88-950C68308209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869787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Cgv</a:t>
            </a:r>
            <a:r>
              <a:rPr lang="ko-KR" altLang="en-US" dirty="0"/>
              <a:t>장애를 </a:t>
            </a:r>
            <a:r>
              <a:rPr lang="ko-KR" altLang="en-US" dirty="0" err="1"/>
              <a:t>염두에두고</a:t>
            </a:r>
            <a:r>
              <a:rPr lang="ko-KR" altLang="en-US" dirty="0"/>
              <a:t> 기획해봤다</a:t>
            </a:r>
            <a:r>
              <a:rPr lang="en-US" altLang="ko-KR" dirty="0"/>
              <a:t>~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E169EE-8E48-43AC-8C88-950C68308209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356387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시간 관계상 구축 까지는 완료하지 못했지만</a:t>
            </a:r>
            <a:r>
              <a:rPr lang="en-US" altLang="ko-KR" dirty="0"/>
              <a:t>, </a:t>
            </a:r>
            <a:r>
              <a:rPr lang="ko-KR" altLang="en-US" dirty="0"/>
              <a:t>로그 백업에 대한 방식을 고민해보았습니다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현재 </a:t>
            </a:r>
            <a:r>
              <a:rPr lang="en-US" altLang="ko-KR" b="1" dirty="0"/>
              <a:t>CloudWatch</a:t>
            </a:r>
            <a:r>
              <a:rPr lang="ko-KR" altLang="en-US" dirty="0"/>
              <a:t>를 통해 로그를 확인할 수 있도록 설정했습니다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하지만 장기간 대용량 로그를 저장할 경우 </a:t>
            </a:r>
            <a:r>
              <a:rPr lang="en-US" altLang="ko-KR" b="1" dirty="0"/>
              <a:t>S3</a:t>
            </a:r>
            <a:r>
              <a:rPr lang="ko-KR" altLang="en-US" b="1" dirty="0"/>
              <a:t>를 활용하는 것이 비용적으로 효율적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이에 따라</a:t>
            </a:r>
            <a:r>
              <a:rPr lang="en-US" altLang="ko-KR" dirty="0"/>
              <a:t>, </a:t>
            </a:r>
            <a:r>
              <a:rPr lang="en-US" altLang="ko-KR" b="1" dirty="0"/>
              <a:t>1</a:t>
            </a:r>
            <a:r>
              <a:rPr lang="ko-KR" altLang="en-US" b="1" dirty="0"/>
              <a:t>개월 이후의 로그는 </a:t>
            </a:r>
            <a:r>
              <a:rPr lang="en-US" altLang="ko-KR" b="1" dirty="0"/>
              <a:t>CloudWatch</a:t>
            </a:r>
            <a:r>
              <a:rPr lang="ko-KR" altLang="en-US" b="1" dirty="0"/>
              <a:t>에서 </a:t>
            </a:r>
            <a:r>
              <a:rPr lang="en-US" altLang="ko-KR" b="1" dirty="0"/>
              <a:t>S3</a:t>
            </a:r>
            <a:r>
              <a:rPr lang="ko-KR" altLang="en-US" b="1" dirty="0"/>
              <a:t>로 내보내기</a:t>
            </a:r>
            <a:r>
              <a:rPr lang="ko-KR" altLang="en-US" dirty="0"/>
              <a:t> 설정을 통해 저장하고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추가적으로 </a:t>
            </a:r>
            <a:r>
              <a:rPr lang="en-US" altLang="ko-KR" b="1" dirty="0"/>
              <a:t>S3</a:t>
            </a:r>
            <a:r>
              <a:rPr lang="ko-KR" altLang="en-US" b="1" dirty="0"/>
              <a:t>의 </a:t>
            </a:r>
            <a:r>
              <a:rPr lang="en-US" altLang="ko-KR" b="1" dirty="0"/>
              <a:t>Lifecycle Policy</a:t>
            </a:r>
            <a:r>
              <a:rPr lang="ko-KR" altLang="en-US" dirty="0"/>
              <a:t>를 활용하여 </a:t>
            </a:r>
            <a:r>
              <a:rPr lang="en-US" altLang="ko-KR" b="1" dirty="0"/>
              <a:t>1</a:t>
            </a:r>
            <a:r>
              <a:rPr lang="ko-KR" altLang="en-US" b="1" dirty="0"/>
              <a:t>년 이상 지난 로그는 </a:t>
            </a:r>
            <a:r>
              <a:rPr lang="en-US" altLang="ko-KR" b="1" dirty="0"/>
              <a:t>S3 Glacier</a:t>
            </a:r>
            <a:r>
              <a:rPr lang="ko-KR" altLang="en-US" b="1" dirty="0"/>
              <a:t>로 이동</a:t>
            </a:r>
            <a:r>
              <a:rPr lang="ko-KR" altLang="en-US" dirty="0"/>
              <a:t>시켜 비용을 절감합니다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 err="1"/>
              <a:t>Cloudwatch</a:t>
            </a:r>
            <a:r>
              <a:rPr lang="en-US" altLang="ko-KR" dirty="0"/>
              <a:t> logs</a:t>
            </a:r>
            <a:r>
              <a:rPr lang="ko-KR" altLang="en-US" dirty="0"/>
              <a:t>의 내장 기능</a:t>
            </a:r>
            <a:endParaRPr lang="en-US" altLang="ko-KR" dirty="0"/>
          </a:p>
          <a:p>
            <a:r>
              <a:rPr lang="ko-KR" altLang="en-US" dirty="0"/>
              <a:t>로그 그룹별로 </a:t>
            </a:r>
            <a:r>
              <a:rPr lang="en-US" altLang="ko-KR" dirty="0"/>
              <a:t>s3</a:t>
            </a:r>
            <a:r>
              <a:rPr lang="ko-KR" altLang="en-US" dirty="0"/>
              <a:t>내보내기를 설정하라 수 있고 배치 작업으로 실행됨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E169EE-8E48-43AC-8C88-950C68308209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549301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50FCD2-AC09-BE3A-EEFE-59654B7391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863CF6D-BFEB-34EE-E58F-5F20B0C39D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BD27A07-18D2-B31C-76FA-387C413DBE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두번째로 </a:t>
            </a:r>
            <a:r>
              <a:rPr lang="en-US" altLang="ko-KR" dirty="0" err="1"/>
              <a:t>fargate</a:t>
            </a:r>
            <a:r>
              <a:rPr lang="ko-KR" altLang="en-US" dirty="0"/>
              <a:t>와 </a:t>
            </a:r>
            <a:r>
              <a:rPr lang="en-US" altLang="ko-KR" dirty="0"/>
              <a:t>EC2</a:t>
            </a:r>
            <a:r>
              <a:rPr lang="ko-KR" altLang="en-US" dirty="0"/>
              <a:t>와 </a:t>
            </a:r>
            <a:r>
              <a:rPr lang="ko-KR" altLang="en-US" dirty="0" err="1"/>
              <a:t>비교해보았을때</a:t>
            </a:r>
            <a:r>
              <a:rPr lang="ko-KR" altLang="en-US" dirty="0"/>
              <a:t> 기본적으로 </a:t>
            </a:r>
            <a:r>
              <a:rPr lang="en-US" altLang="ko-KR" dirty="0" err="1"/>
              <a:t>fargate</a:t>
            </a:r>
            <a:r>
              <a:rPr lang="ko-KR" altLang="en-US" dirty="0"/>
              <a:t>가 </a:t>
            </a:r>
            <a:r>
              <a:rPr lang="ko-KR" altLang="en-US" dirty="0" err="1"/>
              <a:t>완전관리형</a:t>
            </a:r>
            <a:r>
              <a:rPr lang="ko-KR" altLang="en-US" baseline="0" dirty="0"/>
              <a:t> 서비스이기에 안정성이 높고</a:t>
            </a:r>
            <a:r>
              <a:rPr lang="en-US" altLang="ko-KR" baseline="0" dirty="0"/>
              <a:t>, </a:t>
            </a:r>
            <a:r>
              <a:rPr lang="ko-KR" altLang="en-US" baseline="0" dirty="0" err="1"/>
              <a:t>높다라고</a:t>
            </a:r>
            <a:r>
              <a:rPr lang="ko-KR" altLang="en-US" baseline="0" dirty="0"/>
              <a:t> 생각하였고</a:t>
            </a:r>
            <a:r>
              <a:rPr lang="en-US" altLang="ko-KR" baseline="0" dirty="0"/>
              <a:t>, </a:t>
            </a:r>
            <a:r>
              <a:rPr lang="ko-KR" altLang="en-US" dirty="0"/>
              <a:t>같은 수준의 안정성을 확보한다라는 기준에서</a:t>
            </a:r>
            <a:r>
              <a:rPr lang="ko-KR" altLang="en-US" baseline="0" dirty="0"/>
              <a:t> 계산을 해보면</a:t>
            </a:r>
            <a:r>
              <a:rPr lang="ko-KR" altLang="en-US" dirty="0"/>
              <a:t> 비용 면에서도 </a:t>
            </a:r>
            <a:r>
              <a:rPr lang="en-US" altLang="ko-KR" dirty="0" err="1"/>
              <a:t>fargate</a:t>
            </a:r>
            <a:r>
              <a:rPr lang="ko-KR" altLang="en-US" dirty="0"/>
              <a:t>가 조금은 </a:t>
            </a:r>
            <a:r>
              <a:rPr lang="ko-KR" altLang="en-US" dirty="0" err="1"/>
              <a:t>앞서있다라고</a:t>
            </a:r>
            <a:r>
              <a:rPr lang="ko-KR" altLang="en-US" dirty="0"/>
              <a:t> 생각하였습니다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왜 </a:t>
            </a:r>
            <a:r>
              <a:rPr lang="en-US" altLang="ko-KR" dirty="0"/>
              <a:t>EC2</a:t>
            </a:r>
            <a:r>
              <a:rPr lang="ko-KR" altLang="en-US" dirty="0"/>
              <a:t>사양이 보다 </a:t>
            </a:r>
            <a:r>
              <a:rPr lang="ko-KR" altLang="en-US" dirty="0" err="1"/>
              <a:t>높아야하나</a:t>
            </a:r>
            <a:r>
              <a:rPr lang="en-US" altLang="ko-KR" dirty="0"/>
              <a:t>? EC2</a:t>
            </a:r>
            <a:r>
              <a:rPr lang="ko-KR" altLang="en-US" dirty="0"/>
              <a:t>는 아무래도 </a:t>
            </a:r>
            <a:r>
              <a:rPr lang="en-US" altLang="ko-KR" dirty="0"/>
              <a:t>OS</a:t>
            </a:r>
            <a:r>
              <a:rPr lang="ko-KR" altLang="en-US" dirty="0"/>
              <a:t>에 대한 메모리가 기본적으로 어느정도 점유하고 있기 때문에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추가적으로 람다도 고려를 했으나 사용자가 세션을 </a:t>
            </a:r>
            <a:r>
              <a:rPr lang="en-US" altLang="ko-KR" dirty="0"/>
              <a:t>15</a:t>
            </a:r>
            <a:r>
              <a:rPr lang="ko-KR" altLang="en-US" dirty="0"/>
              <a:t>분 이상 유지할 경우가 발생할 확률이 있어 람다로는 운영이 어렵다고 생각하여 </a:t>
            </a:r>
            <a:r>
              <a:rPr lang="en-US" altLang="ko-KR" dirty="0" err="1"/>
              <a:t>fargate</a:t>
            </a:r>
            <a:r>
              <a:rPr lang="ko-KR" altLang="en-US" dirty="0"/>
              <a:t>를 선택하였습니다</a:t>
            </a:r>
            <a:r>
              <a:rPr lang="en-US" altLang="ko-KR" dirty="0"/>
              <a:t>,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E2C3AA4-B4CC-C7F4-5F20-07896FB24BF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E169EE-8E48-43AC-8C88-950C68308209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022889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438C58-32DE-FAC6-3F21-0B27C9E1EF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25B86DF-B0DE-055B-9D25-4A3CCCE289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7199190-A1C0-5DFF-2BAE-C8890BC7D6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Cognito </a:t>
            </a:r>
            <a:r>
              <a:rPr lang="ko-KR" altLang="en-US" sz="12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가격이 크게 차지</a:t>
            </a:r>
            <a:endParaRPr lang="en-US" altLang="ko-KR" sz="1200" dirty="0">
              <a:latin typeface="CJ ONLYONE NEW 본문 Regular" panose="00000500000000000000" pitchFamily="2" charset="-127"/>
              <a:ea typeface="CJ ONLYONE NEW 본문 Regular" panose="00000500000000000000" pitchFamily="2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latin typeface="CJ ONLYONE NEW 본문 Regular" panose="00000500000000000000" pitchFamily="2" charset="-127"/>
              <a:ea typeface="CJ ONLYONE NEW 본문 Regular" panose="00000500000000000000" pitchFamily="2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lang="en-US" altLang="ko-KR" sz="12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</a:br>
            <a:r>
              <a:rPr lang="ko-KR" altLang="en-US" sz="12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규모 큰 </a:t>
            </a:r>
            <a:r>
              <a:rPr lang="ko-KR" altLang="en-US" sz="1200" dirty="0" err="1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기업들에서</a:t>
            </a:r>
            <a:r>
              <a:rPr lang="ko-KR" altLang="en-US" sz="12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 클라우드 인프라 운영비 최소 수십억</a:t>
            </a:r>
            <a:endParaRPr lang="en-US" altLang="ko-KR" sz="1200" dirty="0">
              <a:latin typeface="CJ ONLYONE NEW 본문 Regular" panose="00000500000000000000" pitchFamily="2" charset="-127"/>
              <a:ea typeface="CJ ONLYONE NEW 본문 Regular" panose="00000500000000000000" pitchFamily="2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올리브영은 </a:t>
            </a:r>
            <a:r>
              <a:rPr lang="en-US" altLang="ko-KR" sz="12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5~10</a:t>
            </a:r>
            <a:r>
              <a:rPr lang="ko-KR" altLang="en-US" sz="12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억 내외일듯</a:t>
            </a:r>
            <a:br>
              <a:rPr lang="en-US" altLang="ko-KR" sz="12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</a:br>
            <a:r>
              <a:rPr lang="ko-KR" altLang="en-US" sz="12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우리가 구현한 회원</a:t>
            </a:r>
            <a:r>
              <a:rPr lang="en-US" altLang="ko-KR" sz="12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, </a:t>
            </a:r>
            <a:r>
              <a:rPr lang="ko-KR" altLang="en-US" sz="12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상품관리 정도의 규모 내에서는 </a:t>
            </a:r>
            <a:r>
              <a:rPr lang="en-US" altLang="ko-KR" sz="12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1</a:t>
            </a:r>
            <a:r>
              <a:rPr lang="ko-KR" altLang="en-US" sz="12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억 </a:t>
            </a:r>
            <a:r>
              <a:rPr lang="en-US" altLang="ko-KR" sz="12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5</a:t>
            </a:r>
            <a:r>
              <a:rPr lang="ko-KR" altLang="en-US" sz="12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천 정도의 비용이 적당하다고 가정</a:t>
            </a:r>
            <a:endParaRPr lang="en-US" altLang="ko-KR" sz="1200" dirty="0">
              <a:latin typeface="CJ ONLYONE NEW 본문 Regular" panose="00000500000000000000" pitchFamily="2" charset="-127"/>
              <a:ea typeface="CJ ONLYONE NEW 본문 Regular" panose="00000500000000000000" pitchFamily="2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9A6585D-FF30-D47D-600E-1E23B0B2305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E169EE-8E48-43AC-8C88-950C68308209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11320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ko-KR" altLang="en-US" dirty="0"/>
              <a:t>삭제 예정</a:t>
            </a:r>
            <a:r>
              <a:rPr lang="en-US" altLang="ko-KR" dirty="0"/>
              <a:t>,,,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E169EE-8E48-43AC-8C88-950C68308209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77949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E169EE-8E48-43AC-8C88-950C68308209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994877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ko-KR" altLang="en-US" dirty="0"/>
              <a:t>삭제 예정</a:t>
            </a:r>
            <a:r>
              <a:rPr lang="en-US" altLang="ko-KR" dirty="0"/>
              <a:t>,,,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E169EE-8E48-43AC-8C88-950C68308209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26841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프로젝트를 진행할 수 있는 기간이</a:t>
            </a:r>
            <a:r>
              <a:rPr lang="en-US" altLang="ko-KR" baseline="0" dirty="0"/>
              <a:t> </a:t>
            </a:r>
            <a:r>
              <a:rPr lang="ko-KR" altLang="en-US" baseline="0" dirty="0"/>
              <a:t>길지 않았기에 시간을 잘 </a:t>
            </a:r>
            <a:r>
              <a:rPr lang="ko-KR" altLang="en-US" baseline="0" dirty="0" err="1"/>
              <a:t>활용해야겠다고</a:t>
            </a:r>
            <a:r>
              <a:rPr lang="ko-KR" altLang="en-US" baseline="0" dirty="0"/>
              <a:t> 생각하였고</a:t>
            </a:r>
            <a:r>
              <a:rPr lang="en-US" altLang="ko-KR" baseline="0" dirty="0"/>
              <a:t>,</a:t>
            </a:r>
          </a:p>
          <a:p>
            <a:r>
              <a:rPr lang="ko-KR" altLang="en-US" baseline="0" dirty="0" err="1"/>
              <a:t>노션을</a:t>
            </a:r>
            <a:r>
              <a:rPr lang="ko-KR" altLang="en-US" baseline="0" dirty="0"/>
              <a:t> 이용한 </a:t>
            </a:r>
            <a:r>
              <a:rPr lang="ko-KR" altLang="en-US" baseline="0" dirty="0" err="1"/>
              <a:t>칸반보드로</a:t>
            </a:r>
            <a:r>
              <a:rPr lang="ko-KR" altLang="en-US" baseline="0" dirty="0"/>
              <a:t> 과제 일정을 관리하며 프로젝트를 진행하였습니다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E169EE-8E48-43AC-8C88-950C68308209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50235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저희의 과제 시나리오입니다</a:t>
            </a:r>
            <a:r>
              <a:rPr lang="en-US" altLang="ko-KR" dirty="0"/>
              <a:t>. </a:t>
            </a:r>
            <a:r>
              <a:rPr lang="ko-KR" altLang="en-US" dirty="0"/>
              <a:t>기본적으로 </a:t>
            </a:r>
            <a:r>
              <a:rPr lang="en-US" altLang="ko-KR" dirty="0"/>
              <a:t>CGV</a:t>
            </a:r>
            <a:r>
              <a:rPr lang="ko-KR" altLang="en-US" dirty="0"/>
              <a:t>의 글로벌 영화 예매 플랫폼</a:t>
            </a:r>
            <a:r>
              <a:rPr lang="ko-KR" altLang="en-US" baseline="0" dirty="0"/>
              <a:t> 혁신할 수 있는 </a:t>
            </a:r>
            <a:r>
              <a:rPr lang="ko-KR" altLang="en-US" baseline="0" dirty="0" err="1"/>
              <a:t>클라우드</a:t>
            </a:r>
            <a:r>
              <a:rPr lang="ko-KR" altLang="en-US" baseline="0" dirty="0"/>
              <a:t> 아키텍처를 설계하는 것이 주제였는데요 이렇게 긴 시나리오에서 저는</a:t>
            </a:r>
            <a:endParaRPr lang="en-US" altLang="ko-KR" baseline="0" dirty="0"/>
          </a:p>
          <a:p>
            <a:r>
              <a:rPr lang="ko-KR" altLang="en-US" baseline="0" dirty="0"/>
              <a:t>비동기 방식</a:t>
            </a:r>
            <a:r>
              <a:rPr lang="en-US" altLang="ko-KR" baseline="0" dirty="0"/>
              <a:t>, </a:t>
            </a:r>
            <a:r>
              <a:rPr lang="ko-KR" altLang="en-US" baseline="0" dirty="0"/>
              <a:t>모니터링 시스템 등 특정 키워드에 집중하여 프로젝트를 고민해보았습니다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E169EE-8E48-43AC-8C88-950C68308209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76482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ko-KR" altLang="en-US" dirty="0"/>
              <a:t>최근 </a:t>
            </a:r>
            <a:r>
              <a:rPr lang="en-US" altLang="ko-KR" dirty="0"/>
              <a:t>CGV</a:t>
            </a:r>
            <a:r>
              <a:rPr lang="ko-KR" altLang="en-US" dirty="0"/>
              <a:t>는 </a:t>
            </a:r>
            <a:r>
              <a:rPr lang="en-US" altLang="ko-KR" dirty="0"/>
              <a:t>ICECON</a:t>
            </a:r>
            <a:r>
              <a:rPr lang="ko-KR" altLang="en-US" dirty="0"/>
              <a:t>사업을 진행하며 스포츠</a:t>
            </a:r>
            <a:r>
              <a:rPr lang="en-US" altLang="ko-KR" dirty="0"/>
              <a:t>, k-pop, </a:t>
            </a:r>
            <a:r>
              <a:rPr lang="ko-KR" altLang="en-US" dirty="0"/>
              <a:t>드라마 등의 얼터콘텐츠들을 상영하면서 </a:t>
            </a:r>
            <a:r>
              <a:rPr lang="ko-KR" altLang="en-US" dirty="0" err="1"/>
              <a:t>팬덤중심의</a:t>
            </a:r>
            <a:r>
              <a:rPr lang="ko-KR" altLang="en-US" dirty="0"/>
              <a:t> 소비자들을 극장으로 끌어들이고 있습니다</a:t>
            </a:r>
            <a:r>
              <a:rPr lang="en-US" altLang="ko-KR" dirty="0"/>
              <a:t>.</a:t>
            </a:r>
          </a:p>
          <a:p>
            <a:pPr marL="0" indent="0">
              <a:buFontTx/>
              <a:buNone/>
            </a:pPr>
            <a:r>
              <a:rPr lang="ko-KR" altLang="en-US" dirty="0"/>
              <a:t>이러한 변화는 예매 오픈 시 트래픽이 급증하는 현상을 초래하며</a:t>
            </a:r>
            <a:r>
              <a:rPr lang="en-US" altLang="ko-KR" dirty="0"/>
              <a:t>, </a:t>
            </a:r>
            <a:r>
              <a:rPr lang="ko-KR" altLang="en-US" dirty="0"/>
              <a:t>기존보다 더 높은 시스템 안정성과 가용성을 필요로 하고 있습니다</a:t>
            </a:r>
            <a:r>
              <a:rPr lang="en-US" altLang="ko-KR" dirty="0"/>
              <a:t>.</a:t>
            </a:r>
          </a:p>
          <a:p>
            <a:pPr marL="0" indent="0">
              <a:buFontTx/>
              <a:buNone/>
            </a:pPr>
            <a:r>
              <a:rPr lang="ko-KR" altLang="en-US" dirty="0"/>
              <a:t>저도 최근 좋아하는 가수의 콘서트 영화와 무대인사가 </a:t>
            </a:r>
            <a:r>
              <a:rPr lang="en-US" altLang="ko-KR" dirty="0"/>
              <a:t>CGV</a:t>
            </a:r>
            <a:r>
              <a:rPr lang="ko-KR" altLang="en-US" dirty="0"/>
              <a:t>에서 개봉을 하여 직접 </a:t>
            </a:r>
            <a:r>
              <a:rPr lang="ko-KR" altLang="en-US" dirty="0" err="1"/>
              <a:t>티켓팅하여</a:t>
            </a:r>
            <a:r>
              <a:rPr lang="ko-KR" altLang="en-US" dirty="0"/>
              <a:t> 다녀오기도 했었는데요</a:t>
            </a:r>
            <a:r>
              <a:rPr lang="en-US" altLang="ko-KR" dirty="0"/>
              <a:t>,</a:t>
            </a:r>
            <a:r>
              <a:rPr lang="en-US" altLang="ko-KR" baseline="0" dirty="0"/>
              <a:t> </a:t>
            </a:r>
            <a:r>
              <a:rPr lang="ko-KR" altLang="en-US" baseline="0" dirty="0"/>
              <a:t>정말 쉽지 않았습니다</a:t>
            </a:r>
            <a:r>
              <a:rPr lang="en-US" altLang="ko-KR" baseline="0" dirty="0"/>
              <a:t>.</a:t>
            </a:r>
            <a:endParaRPr lang="en-US" altLang="ko-KR" dirty="0"/>
          </a:p>
          <a:p>
            <a:pPr marL="0" indent="0">
              <a:buFontTx/>
              <a:buNone/>
            </a:pPr>
            <a:r>
              <a:rPr lang="ko-KR" altLang="en-US" dirty="0"/>
              <a:t>실제로 </a:t>
            </a:r>
            <a:r>
              <a:rPr lang="en-US" altLang="ko-KR" dirty="0"/>
              <a:t>2024</a:t>
            </a:r>
            <a:r>
              <a:rPr lang="ko-KR" altLang="en-US" dirty="0"/>
              <a:t>년 상반기에도 관련하여 장애가 발생하였고 사내에서도 꾸준히 주요하게 관심을 갖고 있는 이슈일 것이라 생각합니다</a:t>
            </a:r>
            <a:r>
              <a:rPr lang="en-US" altLang="ko-KR" dirty="0"/>
              <a:t>.</a:t>
            </a:r>
          </a:p>
          <a:p>
            <a:pPr marL="0" indent="0">
              <a:buFontTx/>
              <a:buNone/>
            </a:pPr>
            <a:r>
              <a:rPr lang="ko-KR" altLang="en-US" dirty="0"/>
              <a:t>이를 해결하기 위해</a:t>
            </a:r>
            <a:r>
              <a:rPr lang="en-US" altLang="ko-KR" dirty="0"/>
              <a:t>, </a:t>
            </a:r>
            <a:r>
              <a:rPr lang="ko-KR" altLang="en-US" dirty="0"/>
              <a:t>저는 트래픽 문제를 개선할 수 있는 새로운 아이디어를 고민해보았습니다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E169EE-8E48-43AC-8C88-950C68308209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39798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트래픽 폭주에도 예매 </a:t>
            </a:r>
            <a:r>
              <a:rPr lang="ko-KR" altLang="en-US" dirty="0" err="1"/>
              <a:t>클릭시</a:t>
            </a:r>
            <a:r>
              <a:rPr lang="ko-KR" altLang="en-US" dirty="0"/>
              <a:t> 트래픽이 손실되지 않도록 하려면 </a:t>
            </a:r>
            <a:r>
              <a:rPr lang="ko-KR" altLang="en-US" dirty="0" err="1"/>
              <a:t>대기열</a:t>
            </a:r>
            <a:r>
              <a:rPr lang="ko-KR" altLang="en-US" dirty="0"/>
              <a:t> 서비스를 제공하면 어떨까</a:t>
            </a:r>
            <a:r>
              <a:rPr lang="en-US" altLang="ko-KR" dirty="0"/>
              <a:t>? </a:t>
            </a:r>
            <a:r>
              <a:rPr lang="ko-KR" altLang="en-US" dirty="0"/>
              <a:t>생각해보게 되었습니다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예매를 클릭하며 익숙한 대기번호 창이 뜨도록 </a:t>
            </a:r>
            <a:r>
              <a:rPr lang="ko-KR" altLang="en-US" dirty="0" err="1"/>
              <a:t>하는건데요</a:t>
            </a:r>
            <a:r>
              <a:rPr lang="en-US" altLang="ko-KR" dirty="0"/>
              <a:t>,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E169EE-8E48-43AC-8C88-950C68308209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20122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ko-KR" altLang="en-US" dirty="0"/>
              <a:t>제가 기획한 </a:t>
            </a:r>
            <a:r>
              <a:rPr lang="ko-KR" altLang="en-US" dirty="0" err="1"/>
              <a:t>대기열</a:t>
            </a:r>
            <a:r>
              <a:rPr lang="ko-KR" altLang="en-US" dirty="0"/>
              <a:t> 시스템에 대한 시연영상을 준비했습니다</a:t>
            </a:r>
            <a:r>
              <a:rPr lang="en-US" altLang="ko-KR" dirty="0"/>
              <a:t>.</a:t>
            </a:r>
          </a:p>
          <a:p>
            <a:pPr marL="0" indent="0">
              <a:buFontTx/>
              <a:buNone/>
            </a:pPr>
            <a:r>
              <a:rPr lang="ko-KR" altLang="en-US" dirty="0"/>
              <a:t>컨셉을 이해하실 수 있도록 보다 간단하게 제작된 영상이라는 점 말씀드립니다</a:t>
            </a:r>
            <a:r>
              <a:rPr lang="en-US" altLang="ko-KR" dirty="0"/>
              <a:t>.</a:t>
            </a:r>
          </a:p>
          <a:p>
            <a:pPr marL="0" indent="0">
              <a:buFontTx/>
              <a:buNone/>
            </a:pPr>
            <a:endParaRPr lang="en-US" altLang="ko-KR" dirty="0"/>
          </a:p>
          <a:p>
            <a:pPr marL="0" indent="0">
              <a:buFontTx/>
              <a:buNone/>
            </a:pPr>
            <a:r>
              <a:rPr lang="ko-KR" altLang="en-US" dirty="0"/>
              <a:t>이렇게 </a:t>
            </a:r>
            <a:r>
              <a:rPr lang="ko-KR" altLang="en-US" dirty="0" err="1"/>
              <a:t>여러명이</a:t>
            </a:r>
            <a:r>
              <a:rPr lang="ko-KR" altLang="en-US" dirty="0"/>
              <a:t> 동시에 예매를 </a:t>
            </a:r>
            <a:r>
              <a:rPr lang="ko-KR" altLang="en-US" dirty="0" err="1"/>
              <a:t>하려할때</a:t>
            </a:r>
            <a:endParaRPr lang="en-US" altLang="ko-KR" dirty="0"/>
          </a:p>
          <a:p>
            <a:pPr marL="0" indent="0">
              <a:buFontTx/>
              <a:buNone/>
            </a:pPr>
            <a:r>
              <a:rPr lang="ko-KR" altLang="en-US" dirty="0"/>
              <a:t>첫번째 사용자는 </a:t>
            </a:r>
            <a:r>
              <a:rPr lang="ko-KR" altLang="en-US" dirty="0" err="1"/>
              <a:t>대기없이</a:t>
            </a:r>
            <a:r>
              <a:rPr lang="ko-KR" altLang="en-US" dirty="0"/>
              <a:t> 창을 받게 되고</a:t>
            </a:r>
            <a:endParaRPr lang="en-US" altLang="ko-KR" dirty="0"/>
          </a:p>
          <a:p>
            <a:pPr marL="0" indent="0">
              <a:buFontTx/>
              <a:buNone/>
            </a:pPr>
            <a:r>
              <a:rPr lang="ko-KR" altLang="en-US" dirty="0"/>
              <a:t>후순위 고객들은 본인의 대기번호와 예상 대기 시간을 알 수 있고 계속해서 업데이트도 됩니다</a:t>
            </a:r>
            <a:r>
              <a:rPr lang="en-US" altLang="ko-KR" dirty="0"/>
              <a:t>.</a:t>
            </a:r>
          </a:p>
          <a:p>
            <a:pPr marL="0" indent="0">
              <a:buFontTx/>
              <a:buNone/>
            </a:pPr>
            <a:r>
              <a:rPr lang="ko-KR" altLang="en-US" dirty="0"/>
              <a:t>지금 </a:t>
            </a:r>
            <a:r>
              <a:rPr lang="ko-KR" altLang="en-US" dirty="0" err="1"/>
              <a:t>두번쨰</a:t>
            </a:r>
            <a:r>
              <a:rPr lang="ko-KR" altLang="en-US" dirty="0"/>
              <a:t> 사용자가 창을 점유하고 있고 </a:t>
            </a:r>
            <a:r>
              <a:rPr lang="ko-KR" altLang="en-US" dirty="0" err="1"/>
              <a:t>그다음</a:t>
            </a:r>
            <a:r>
              <a:rPr lang="ko-KR" altLang="en-US" dirty="0"/>
              <a:t> 사용자가 좌석창을 점유하게 됩니다</a:t>
            </a:r>
            <a:r>
              <a:rPr lang="en-US" altLang="ko-KR" dirty="0"/>
              <a:t>.</a:t>
            </a:r>
          </a:p>
          <a:p>
            <a:pPr marL="0" indent="0">
              <a:buFontTx/>
              <a:buNone/>
            </a:pPr>
            <a:r>
              <a:rPr lang="en-US" altLang="ko-KR" dirty="0"/>
              <a:t>+++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E169EE-8E48-43AC-8C88-950C68308209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0556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667BA-C6AD-41AC-B11D-94896311FB25}" type="datetime1">
              <a:rPr lang="en-US" altLang="ko-KR" smtClean="0"/>
              <a:t>12/26/2024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18FFA-1C4B-463A-9DDF-17B00CE2CCAA}" type="datetime1">
              <a:rPr lang="en-US" altLang="ko-KR" smtClean="0"/>
              <a:t>12/26/2024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43C0C-8904-47A0-BF6D-FC5B9266109F}" type="datetime1">
              <a:rPr lang="en-US" altLang="ko-KR" smtClean="0"/>
              <a:t>12/26/2024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BABDB-3D74-41BD-B787-F6955EB76917}" type="datetime1">
              <a:rPr lang="en-US" altLang="ko-KR" smtClean="0"/>
              <a:t>12/26/2024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C099C-EBC1-4B3C-AB26-23AEEF965257}" type="datetime1">
              <a:rPr lang="en-US" altLang="ko-KR" smtClean="0"/>
              <a:t>12/26/2024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F1E793-794A-8C17-7BC4-60271ED0F1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86000" y="1684338"/>
            <a:ext cx="13716000" cy="35814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B463B9D-B54E-79B8-FA25-7FE0218C43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000" y="5403850"/>
            <a:ext cx="13716000" cy="2482850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41BAE7-B4F3-F827-636B-317034F700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7C8F3-2CF5-45E4-AC53-390E139CF541}" type="datetime1">
              <a:rPr lang="en-US" altLang="ko-KR" smtClean="0"/>
              <a:t>12/26/2024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F294D6A-EBBE-89D8-F93F-84B61E9A26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294D82F-5268-86F9-A5FA-38C022808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6ADDD-F127-495D-8157-67A96E2584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85330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05DE28-D2AE-17F0-4A37-51B8204713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B3A9771-BC18-9C52-6EB1-0F6E8E56D5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F83F1E6-96A5-E9DE-F173-F0C48D0920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10EC3C-A066-48AC-9385-768367A7F0B4}" type="datetime1">
              <a:rPr lang="en-US" altLang="ko-KR" smtClean="0"/>
              <a:t>12/26/2024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F3F90DC-C7C1-CAFA-3FCF-537E031B9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CB6F3C4-3BD0-DC9E-B168-55C264E324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6ADDD-F127-495D-8157-67A96E2584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46907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8A8DF7-34C6-7023-D6DE-18231722CE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7775" y="2565400"/>
            <a:ext cx="15773400" cy="4278313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7F139EB-5ABE-9761-EDDA-F714FF405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47775" y="6884988"/>
            <a:ext cx="15773400" cy="22494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F4BDA1C-5BCB-625B-3361-E5BDBB17A6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2A8657-F64B-46E3-88D7-AC192107F31E}" type="datetime1">
              <a:rPr lang="en-US" altLang="ko-KR" smtClean="0"/>
              <a:t>12/26/2024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D79261F-AB3F-8763-4AB5-A57FE4770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35CD391-2713-81FA-7031-E6CA91FD2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6ADDD-F127-495D-8157-67A96E2584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883575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E0B4F1-CC2F-1243-FA1B-064ACB11C3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214EB3B-AA02-D1A3-2AB8-640AA134A7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57300" y="2738438"/>
            <a:ext cx="7810500" cy="652780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DD170B5-12D9-16B3-A426-B587535338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20200" y="2738438"/>
            <a:ext cx="7810500" cy="652780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ECAB197-7B5C-E6F4-7BD9-5CB53729A8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E0BD8C-5EF2-4C84-8F89-1E91D18068BE}" type="datetime1">
              <a:rPr lang="en-US" altLang="ko-KR" smtClean="0"/>
              <a:t>12/26/2024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1D540E1-C479-2E19-A7F6-D8BAF5D9F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9579496-6E16-468C-4DD0-319D31A5E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6ADDD-F127-495D-8157-67A96E2584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146191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B3D670-852C-FCE3-C5CF-E01A3173F1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475" y="547688"/>
            <a:ext cx="15773400" cy="1989137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462FD76-D86D-025B-D142-82EC027096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0475" y="2522538"/>
            <a:ext cx="7735888" cy="12350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7D59130-BA99-03C2-227E-4C4AC936BD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60475" y="3757613"/>
            <a:ext cx="7735888" cy="5527675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4CDEA2B-FC4A-FEEC-9C19-C4F0682D56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258300" y="2522538"/>
            <a:ext cx="7775575" cy="12350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641E45C-4F8C-E2CC-E363-232F3AFE562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9258300" y="3757613"/>
            <a:ext cx="7775575" cy="5527675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3E245A5-A150-D0D0-5F6E-62625FE6D0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B55B5-FA78-48F6-8E8E-052F172435BC}" type="datetime1">
              <a:rPr lang="en-US" altLang="ko-KR" smtClean="0"/>
              <a:t>12/26/2024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AD6AFC7-BB1E-4844-C592-81C4FC7A4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5DDFC02-5056-673F-73A7-5394997E6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6ADDD-F127-495D-8157-67A96E2584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918748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D22CA3-279D-F70D-3846-3D6570213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FF7B0A8-5D92-AA42-16C4-2176813F2D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75C6B-DC94-42BA-8825-80445DC9D09C}" type="datetime1">
              <a:rPr lang="en-US" altLang="ko-KR" smtClean="0"/>
              <a:t>12/26/2024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D997CC8-9F44-17C9-1938-24C4FCA660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7172818-35EC-288F-5CE3-E103230DA2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6ADDD-F127-495D-8157-67A96E2584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98258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0213E8-5828-41C2-BF71-593EEAD98B5F}" type="datetime1">
              <a:rPr lang="en-US" altLang="ko-KR" smtClean="0"/>
              <a:t>12/26/2024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7F18EE6-9F65-DAE2-1FDB-0B00177A18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F48B10-F065-49ED-A533-3936BCA1BED1}" type="datetime1">
              <a:rPr lang="en-US" altLang="ko-KR" smtClean="0"/>
              <a:t>12/26/2024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5F68E32-0FB2-1964-F994-7EFC5AF405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EB4D6B6-AA0C-6924-D736-42866894DC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6ADDD-F127-495D-8157-67A96E2584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401106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E8E29C-E8EF-E222-8D7A-BC0BA8AFD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475" y="685800"/>
            <a:ext cx="5897563" cy="2400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6B6E70-A30C-5BB9-8A9F-852D107FD6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5575" y="1481138"/>
            <a:ext cx="9258300" cy="731043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D0E5153-7DF8-07B8-9C6E-A50644A8AB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60475" y="3086100"/>
            <a:ext cx="5897563" cy="571817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65C8786-0CBE-5597-55C1-A347A110B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EBAA3-DD6A-4C7C-AC41-01DA57D2A040}" type="datetime1">
              <a:rPr lang="en-US" altLang="ko-KR" smtClean="0"/>
              <a:t>12/26/2024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29BCDBC-D6A8-43F4-807D-A6D2750971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0C528F0-AF04-7D42-BD6B-580A9FA667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6ADDD-F127-495D-8157-67A96E2584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5190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B7A26A-79E2-010F-D450-64941C6CCB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475" y="685800"/>
            <a:ext cx="5897563" cy="2400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43AB1EC-398C-960E-1DC6-4DD848BA0EC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775575" y="1481138"/>
            <a:ext cx="9258300" cy="7310437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3D92B65-3DE2-61E4-34F5-FE2B72E146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60475" y="3086100"/>
            <a:ext cx="5897563" cy="571817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FEEB1DD-BD92-7756-AD4A-EBEB60F07A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3CEF9-C9EE-40EF-B23E-550919D62538}" type="datetime1">
              <a:rPr lang="en-US" altLang="ko-KR" smtClean="0"/>
              <a:t>12/26/2024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698AA6F-CC66-1C3F-A2C4-38CAA3BD29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79ED250-E5BF-6170-530D-9A4D36E98E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6ADDD-F127-495D-8157-67A96E2584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428170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09292A-7354-98DF-2B6D-BFA48B0AA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249CE89-BF23-67E2-65F5-D606F3F1DC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51ACF06-767A-E71B-666B-3FBF31DBB9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2C534-2E4C-492C-BA28-9C343C16354E}" type="datetime1">
              <a:rPr lang="en-US" altLang="ko-KR" smtClean="0"/>
              <a:t>12/26/2024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48DEB72-3462-0303-04D3-6327570C62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7C45211-47A7-7666-9C0B-246AA86FCF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6ADDD-F127-495D-8157-67A96E2584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217198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EA73E3C-8882-DA28-65B2-33BA66C0B22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3087350" y="547688"/>
            <a:ext cx="3943350" cy="8718550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8161D7E-3140-6173-FE71-82B2CEC2C9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257300" y="547688"/>
            <a:ext cx="11677650" cy="871855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C2E780A-A465-4C5E-D0BD-F5A49F8915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4CD71-9DBF-4F15-8685-228C28075D58}" type="datetime1">
              <a:rPr lang="en-US" altLang="ko-KR" smtClean="0"/>
              <a:t>12/26/2024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33E072C-1562-DDF9-92D7-FE713B2905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630C872-02CB-8727-B2DB-717E66C0D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6ADDD-F127-495D-8157-67A96E2584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29838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0652E-E786-41D7-A74B-36E24AA2CB66}" type="datetime1">
              <a:rPr lang="en-US" altLang="ko-KR" smtClean="0"/>
              <a:t>12/26/2024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9D8542-AE21-4E05-A53D-409566968B43}" type="datetime1">
              <a:rPr lang="en-US" altLang="ko-KR" smtClean="0"/>
              <a:t>12/26/2024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D3E1D-717A-4177-92C3-36F3ABA5FC60}" type="datetime1">
              <a:rPr lang="en-US" altLang="ko-KR" smtClean="0"/>
              <a:t>12/26/2024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E1D6F-877E-4843-8DF0-FB5E87FAF2A5}" type="datetime1">
              <a:rPr lang="en-US" altLang="ko-KR" smtClean="0"/>
              <a:t>12/26/2024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5880080" y="9587547"/>
            <a:ext cx="2133600" cy="365125"/>
          </a:xfrm>
        </p:spPr>
        <p:txBody>
          <a:bodyPr/>
          <a:lstStyle>
            <a:lvl1pPr>
              <a:defRPr sz="2000" b="1">
                <a:solidFill>
                  <a:srgbClr val="595959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99CA53FC-CECB-BE7C-6FE9-8030719CA49D}"/>
              </a:ext>
            </a:extLst>
          </p:cNvPr>
          <p:cNvSpPr/>
          <p:nvPr userDrawn="1"/>
        </p:nvSpPr>
        <p:spPr>
          <a:xfrm>
            <a:off x="0" y="0"/>
            <a:ext cx="18288000" cy="1628775"/>
          </a:xfrm>
          <a:prstGeom prst="rect">
            <a:avLst/>
          </a:prstGeom>
          <a:solidFill>
            <a:srgbClr val="E4DFF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CJ ONLYONE NEW 제목 Bold" panose="00000800000000000000" pitchFamily="2" charset="-127"/>
              <a:ea typeface="CJ ONLYONE NEW 제목 Bold" panose="00000800000000000000" pitchFamily="2" charset="-127"/>
            </a:endParaRPr>
          </a:p>
        </p:txBody>
      </p:sp>
      <p:sp>
        <p:nvSpPr>
          <p:cNvPr id="6" name="TextBox 2">
            <a:extLst>
              <a:ext uri="{FF2B5EF4-FFF2-40B4-BE49-F238E27FC236}">
                <a16:creationId xmlns:a16="http://schemas.microsoft.com/office/drawing/2014/main" id="{C2B0A8D6-3486-5A11-B904-8E92D2AF696E}"/>
              </a:ext>
            </a:extLst>
          </p:cNvPr>
          <p:cNvSpPr txBox="1"/>
          <p:nvPr userDrawn="1"/>
        </p:nvSpPr>
        <p:spPr>
          <a:xfrm>
            <a:off x="1517514" y="319021"/>
            <a:ext cx="6225703" cy="115846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l">
              <a:lnSpc>
                <a:spcPct val="98770"/>
              </a:lnSpc>
            </a:pPr>
            <a:r>
              <a:rPr lang="ko-KR" altLang="en-US" sz="4400" dirty="0">
                <a:solidFill>
                  <a:srgbClr val="595959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86AC42-227D-F799-8BA8-AF963AA2DF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4246" y="471421"/>
            <a:ext cx="10888494" cy="1143000"/>
          </a:xfrm>
          <a:ln>
            <a:noFill/>
          </a:ln>
        </p:spPr>
        <p:txBody>
          <a:bodyPr/>
          <a:lstStyle>
            <a:lvl1pPr algn="l">
              <a:defRPr>
                <a:solidFill>
                  <a:srgbClr val="595959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6" name="Graphic 10">
            <a:extLst>
              <a:ext uri="{FF2B5EF4-FFF2-40B4-BE49-F238E27FC236}">
                <a16:creationId xmlns:a16="http://schemas.microsoft.com/office/drawing/2014/main" id="{97910539-5729-254F-91AF-EE8C589FAE0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1" y="9506170"/>
            <a:ext cx="1795112" cy="461809"/>
          </a:xfrm>
          <a:prstGeom prst="rect">
            <a:avLst/>
          </a:prstGeom>
        </p:spPr>
      </p:pic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B6BEEC9D-9F54-E38C-26E7-8803F35E0C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6017240" y="975487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7593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10">
            <a:extLst>
              <a:ext uri="{FF2B5EF4-FFF2-40B4-BE49-F238E27FC236}">
                <a16:creationId xmlns:a16="http://schemas.microsoft.com/office/drawing/2014/main" id="{2FC5B916-1E42-3188-A085-9E4F3764B7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1" y="9506170"/>
            <a:ext cx="1795112" cy="461809"/>
          </a:xfrm>
          <a:prstGeom prst="rect">
            <a:avLst/>
          </a:prstGeom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5BD7EE49-68FD-F956-446F-C9CDAC1695E0}"/>
              </a:ext>
            </a:extLst>
          </p:cNvPr>
          <p:cNvSpPr/>
          <p:nvPr userDrawn="1"/>
        </p:nvSpPr>
        <p:spPr>
          <a:xfrm>
            <a:off x="423511" y="228533"/>
            <a:ext cx="17440977" cy="1628775"/>
          </a:xfrm>
          <a:prstGeom prst="roundRect">
            <a:avLst/>
          </a:prstGeom>
          <a:solidFill>
            <a:srgbClr val="E4DFF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9BEDDAF4-BF70-C525-149F-DC4340EF5E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5730888" y="9602854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595959"/>
                </a:solidFill>
                <a:latin typeface="CJ ONLYONE NEW 제목 Medium" panose="00000600000000000000" pitchFamily="2" charset="-127"/>
                <a:ea typeface="CJ ONLYONE NEW 제목 Medium" panose="00000600000000000000" pitchFamily="2" charset="-127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DDF81E-26B2-45E1-A3C7-7E4DED7816E0}" type="datetime1">
              <a:rPr lang="en-US" altLang="ko-KR" smtClean="0"/>
              <a:t>12/26/2024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8D66320-72B8-6760-E6B1-82FADB083C12}"/>
              </a:ext>
            </a:extLst>
          </p:cNvPr>
          <p:cNvSpPr/>
          <p:nvPr userDrawn="1"/>
        </p:nvSpPr>
        <p:spPr>
          <a:xfrm>
            <a:off x="0" y="0"/>
            <a:ext cx="18288000" cy="1628775"/>
          </a:xfrm>
          <a:prstGeom prst="rect">
            <a:avLst/>
          </a:prstGeom>
          <a:solidFill>
            <a:srgbClr val="C9BFF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4A7ABD19-75D4-F88E-7568-2E7B4EEDCF12}"/>
              </a:ext>
            </a:extLst>
          </p:cNvPr>
          <p:cNvSpPr txBox="1"/>
          <p:nvPr userDrawn="1"/>
        </p:nvSpPr>
        <p:spPr>
          <a:xfrm>
            <a:off x="2763" y="240749"/>
            <a:ext cx="3936998" cy="115846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r">
              <a:lnSpc>
                <a:spcPct val="98770"/>
              </a:lnSpc>
            </a:pPr>
            <a:r>
              <a:rPr lang="ko-KR" altLang="en-US" sz="4400">
                <a:solidFill>
                  <a:srgbClr val="595959"/>
                </a:solidFill>
                <a:latin typeface="Gmarket Sans Bold"/>
                <a:ea typeface="Gmarket Sans Bold"/>
              </a:rPr>
              <a:t>재해 복구</a:t>
            </a:r>
          </a:p>
        </p:txBody>
      </p:sp>
      <p:sp>
        <p:nvSpPr>
          <p:cNvPr id="8" name="TextBox 2">
            <a:extLst>
              <a:ext uri="{FF2B5EF4-FFF2-40B4-BE49-F238E27FC236}">
                <a16:creationId xmlns:a16="http://schemas.microsoft.com/office/drawing/2014/main" id="{91568F39-4F69-1AF0-5CAF-C056202E520A}"/>
              </a:ext>
            </a:extLst>
          </p:cNvPr>
          <p:cNvSpPr txBox="1"/>
          <p:nvPr userDrawn="1"/>
        </p:nvSpPr>
        <p:spPr>
          <a:xfrm>
            <a:off x="15292457" y="588616"/>
            <a:ext cx="16510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8770"/>
              </a:lnSpc>
            </a:pPr>
            <a:r>
              <a:rPr lang="ko-KR" altLang="en-US" sz="1900" dirty="0">
                <a:solidFill>
                  <a:srgbClr val="595959"/>
                </a:solidFill>
                <a:latin typeface="Gmarket Sans Bold"/>
                <a:ea typeface="Gmarket Sans Bold"/>
              </a:rPr>
              <a:t>02 아키텍처</a:t>
            </a:r>
            <a:endParaRPr lang="ko-KR" altLang="en-US" sz="1900" b="0" i="0" u="none" strike="noStrike" dirty="0">
              <a:solidFill>
                <a:srgbClr val="595959"/>
              </a:solidFill>
              <a:latin typeface="Gmarket Sans Bold"/>
              <a:ea typeface="Gmarket Sans Bold"/>
            </a:endParaRPr>
          </a:p>
        </p:txBody>
      </p:sp>
    </p:spTree>
    <p:extLst>
      <p:ext uri="{BB962C8B-B14F-4D97-AF65-F5344CB8AC3E}">
        <p14:creationId xmlns:p14="http://schemas.microsoft.com/office/powerpoint/2010/main" val="4819019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EF9F90-D55C-4C1B-B810-6AC24EE8D038}" type="datetime1">
              <a:rPr lang="en-US" altLang="ko-KR" smtClean="0"/>
              <a:t>12/26/2024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6017240" y="975487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74" r:id="rId7"/>
    <p:sldLayoutId id="2147483655" r:id="rId8"/>
    <p:sldLayoutId id="2147483660" r:id="rId9"/>
    <p:sldLayoutId id="2147483656" r:id="rId10"/>
    <p:sldLayoutId id="2147483657" r:id="rId11"/>
    <p:sldLayoutId id="2147483658" r:id="rId12"/>
    <p:sldLayoutId id="2147483659" r:id="rId13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E2740D4-8579-20B9-129E-20BC9BCBE6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91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2EEBAA0-4932-2C7B-477C-7C3E625F92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7300" y="2738438"/>
            <a:ext cx="15773400" cy="6527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061FA60-4097-08DB-CA9C-39CB2B50C2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257300" y="9534525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CC5D78-89C5-4096-AA60-3A6826F408B5}" type="datetime1">
              <a:rPr lang="en-US" altLang="ko-KR" smtClean="0"/>
              <a:t>12/26/2024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57199F8-EEE6-DB7B-23D5-4FB0789F32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57900" y="9534525"/>
            <a:ext cx="61722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1F7390C-CBD7-071F-DC9C-0B4BBA4928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915900" y="9534525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46ADDD-F127-495D-8157-67A96E2584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9266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2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0.png"/><Relationship Id="rId5" Type="http://schemas.openxmlformats.org/officeDocument/2006/relationships/image" Target="../media/image21.pn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3" Type="http://schemas.openxmlformats.org/officeDocument/2006/relationships/image" Target="../media/image22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0.png"/><Relationship Id="rId5" Type="http://schemas.openxmlformats.org/officeDocument/2006/relationships/image" Target="../media/image21.pn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9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4.png"/><Relationship Id="rId5" Type="http://schemas.openxmlformats.org/officeDocument/2006/relationships/image" Target="../media/image23.png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0.jfif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fi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3.png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olive0-druwa.com/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8.png"/><Relationship Id="rId4" Type="http://schemas.openxmlformats.org/officeDocument/2006/relationships/image" Target="../media/image6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webp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75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755042" y="1134782"/>
            <a:ext cx="40640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>
              <a:lnSpc>
                <a:spcPct val="178450"/>
              </a:lnSpc>
            </a:pPr>
            <a:r>
              <a:rPr lang="en-US" altLang="ko-KR" sz="2000" b="1" spc="-100" dirty="0">
                <a:solidFill>
                  <a:srgbClr val="FFFFFF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2024 </a:t>
            </a:r>
            <a:r>
              <a:rPr lang="ko-KR" altLang="en-US" sz="2000" b="1" spc="-100" dirty="0">
                <a:solidFill>
                  <a:srgbClr val="FFFFFF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하반기 신입 공채</a:t>
            </a:r>
            <a:endParaRPr lang="en-US" sz="2000" b="0" i="0" u="none" strike="noStrike" spc="-100" dirty="0">
              <a:solidFill>
                <a:srgbClr val="FFFFFF"/>
              </a:solidFill>
              <a:latin typeface="CJ ONLYONE NEW 제목 Bold" panose="00000800000000000000" pitchFamily="2" charset="-127"/>
              <a:ea typeface="CJ ONLYONE NEW 제목 Bold" panose="00000800000000000000" pitchFamily="2" charset="-127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8137047" y="1152743"/>
            <a:ext cx="19812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78450"/>
              </a:lnSpc>
            </a:pPr>
            <a:r>
              <a:rPr lang="ko-KR" altLang="en-US" sz="2000" spc="-100" dirty="0">
                <a:solidFill>
                  <a:srgbClr val="FFFFFF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인턴십 발표</a:t>
            </a:r>
            <a:endParaRPr lang="ko-KR" sz="2000" b="0" i="0" u="none" strike="noStrike" spc="-100" dirty="0">
              <a:solidFill>
                <a:srgbClr val="FFFFFF"/>
              </a:solidFill>
              <a:latin typeface="CJ ONLYONE NEW 제목 Bold" panose="00000800000000000000" pitchFamily="2" charset="-127"/>
              <a:ea typeface="CJ ONLYONE NEW 제목 Bold" panose="00000800000000000000" pitchFamily="2" charset="-127"/>
              <a:cs typeface="Calibri"/>
            </a:endParaRP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 rot="10800000">
            <a:off x="4457700" y="1282700"/>
            <a:ext cx="2946400" cy="101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 rot="10800000">
            <a:off x="10895340" y="1282700"/>
            <a:ext cx="2946400" cy="101600"/>
          </a:xfrm>
          <a:prstGeom prst="rect">
            <a:avLst/>
          </a:prstGeom>
        </p:spPr>
      </p:pic>
      <p:sp>
        <p:nvSpPr>
          <p:cNvPr id="2" name="TextBox 2"/>
          <p:cNvSpPr txBox="1"/>
          <p:nvPr/>
        </p:nvSpPr>
        <p:spPr>
          <a:xfrm>
            <a:off x="1316276" y="3613764"/>
            <a:ext cx="12175647" cy="221484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8770"/>
              </a:lnSpc>
            </a:pPr>
            <a:r>
              <a:rPr lang="en-US" altLang="ko-KR" sz="10000" b="0" i="0" u="none" strike="noStrike" dirty="0">
                <a:solidFill>
                  <a:srgbClr val="FFFFFF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CGV </a:t>
            </a:r>
            <a:r>
              <a:rPr lang="ko-KR" altLang="en-US" sz="10000" dirty="0">
                <a:solidFill>
                  <a:srgbClr val="FFFFFF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예매 </a:t>
            </a:r>
            <a:endParaRPr lang="en-US" altLang="ko-KR" sz="10000" dirty="0">
              <a:solidFill>
                <a:srgbClr val="FFFFFF"/>
              </a:solidFill>
              <a:latin typeface="CJ ONLYONE NEW 제목 Bold" panose="00000800000000000000" pitchFamily="2" charset="-127"/>
              <a:ea typeface="CJ ONLYONE NEW 제목 Bold" panose="00000800000000000000" pitchFamily="2" charset="-127"/>
            </a:endParaRPr>
          </a:p>
          <a:p>
            <a:pPr>
              <a:lnSpc>
                <a:spcPct val="98770"/>
              </a:lnSpc>
            </a:pPr>
            <a:r>
              <a:rPr lang="ko-KR" altLang="en-US" sz="10000" dirty="0">
                <a:solidFill>
                  <a:srgbClr val="FFFFFF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서비스 </a:t>
            </a:r>
            <a:r>
              <a:rPr lang="ko-KR" altLang="en-US" sz="10000" b="0" i="0" u="none" strike="noStrike" dirty="0">
                <a:solidFill>
                  <a:srgbClr val="FFFFFF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고도화</a:t>
            </a: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C2D54F02-0943-F8C0-0347-123DDC2BAA2C}"/>
              </a:ext>
            </a:extLst>
          </p:cNvPr>
          <p:cNvSpPr txBox="1"/>
          <p:nvPr/>
        </p:nvSpPr>
        <p:spPr>
          <a:xfrm>
            <a:off x="1777297" y="7664066"/>
            <a:ext cx="15023146" cy="221484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r">
              <a:lnSpc>
                <a:spcPct val="98770"/>
              </a:lnSpc>
            </a:pPr>
            <a:r>
              <a:rPr lang="en-US" altLang="ko-KR" sz="5000" dirty="0">
                <a:solidFill>
                  <a:srgbClr val="FFFFFF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Cloud Service Engineer</a:t>
            </a:r>
          </a:p>
          <a:p>
            <a:pPr algn="r">
              <a:lnSpc>
                <a:spcPct val="98770"/>
              </a:lnSpc>
            </a:pPr>
            <a:r>
              <a:rPr lang="ko-KR" altLang="en-US" sz="5000" dirty="0">
                <a:solidFill>
                  <a:srgbClr val="FFFFFF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우정인</a:t>
            </a:r>
            <a:endParaRPr lang="ko-KR" altLang="en-US" sz="5000" b="0" i="0" u="none" strike="noStrike" dirty="0">
              <a:solidFill>
                <a:srgbClr val="FFFFFF"/>
              </a:solidFill>
              <a:latin typeface="CJ ONLYONE NEW 제목 Bold" panose="00000800000000000000" pitchFamily="2" charset="-127"/>
              <a:ea typeface="CJ ONLYONE NEW 제목 Bold" panose="00000800000000000000" pitchFamily="2" charset="-127"/>
            </a:endParaRPr>
          </a:p>
        </p:txBody>
      </p:sp>
      <p:pic>
        <p:nvPicPr>
          <p:cNvPr id="12" name="Graphic 10">
            <a:extLst>
              <a:ext uri="{FF2B5EF4-FFF2-40B4-BE49-F238E27FC236}">
                <a16:creationId xmlns:a16="http://schemas.microsoft.com/office/drawing/2014/main" id="{23B20976-4283-A3C1-A320-16C482373B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471002" y="983277"/>
            <a:ext cx="2329441" cy="599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589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98BA01-FED5-B74F-5F1F-64FC0F1E88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9339" y="2032298"/>
            <a:ext cx="9908771" cy="7472937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C80403A-F81A-1966-04F6-C902EF884F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제목 6">
            <a:extLst>
              <a:ext uri="{FF2B5EF4-FFF2-40B4-BE49-F238E27FC236}">
                <a16:creationId xmlns:a16="http://schemas.microsoft.com/office/drawing/2014/main" id="{E23CCE9F-4F2B-9E55-7943-D1D6CEA071F7}"/>
              </a:ext>
            </a:extLst>
          </p:cNvPr>
          <p:cNvSpPr txBox="1">
            <a:spLocks/>
          </p:cNvSpPr>
          <p:nvPr/>
        </p:nvSpPr>
        <p:spPr>
          <a:xfrm>
            <a:off x="905719" y="606175"/>
            <a:ext cx="10888494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dirty="0">
                <a:solidFill>
                  <a:srgbClr val="595959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전체 아키텍처 구성도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5B95F3E-C039-3F05-F7CF-5A5BB99345A5}"/>
              </a:ext>
            </a:extLst>
          </p:cNvPr>
          <p:cNvSpPr/>
          <p:nvPr/>
        </p:nvSpPr>
        <p:spPr>
          <a:xfrm>
            <a:off x="3757353" y="4185423"/>
            <a:ext cx="3429797" cy="5319812"/>
          </a:xfrm>
          <a:prstGeom prst="rect">
            <a:avLst/>
          </a:prstGeom>
          <a:solidFill>
            <a:srgbClr val="775EEE">
              <a:alpha val="15000"/>
            </a:srgbClr>
          </a:solidFill>
          <a:ln w="76200">
            <a:solidFill>
              <a:srgbClr val="775EE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18F1A5C-46D0-B6F0-229F-C8D0D2AA23A0}"/>
              </a:ext>
            </a:extLst>
          </p:cNvPr>
          <p:cNvSpPr/>
          <p:nvPr/>
        </p:nvSpPr>
        <p:spPr>
          <a:xfrm>
            <a:off x="3757353" y="1958723"/>
            <a:ext cx="10141933" cy="2017152"/>
          </a:xfrm>
          <a:prstGeom prst="rect">
            <a:avLst/>
          </a:prstGeom>
          <a:solidFill>
            <a:srgbClr val="1C35EC">
              <a:alpha val="15000"/>
            </a:srgbClr>
          </a:solidFill>
          <a:ln w="76200">
            <a:solidFill>
              <a:srgbClr val="1C35E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390494-C411-7785-7442-E8790472553A}"/>
              </a:ext>
            </a:extLst>
          </p:cNvPr>
          <p:cNvSpPr txBox="1"/>
          <p:nvPr/>
        </p:nvSpPr>
        <p:spPr>
          <a:xfrm>
            <a:off x="9813660" y="2032298"/>
            <a:ext cx="41885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rgbClr val="1C35EC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모니터링 및 보안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6B094FA-D20C-3ECA-E511-17DF65FC4F21}"/>
              </a:ext>
            </a:extLst>
          </p:cNvPr>
          <p:cNvSpPr/>
          <p:nvPr/>
        </p:nvSpPr>
        <p:spPr>
          <a:xfrm>
            <a:off x="7348896" y="4185424"/>
            <a:ext cx="4953940" cy="5340514"/>
          </a:xfrm>
          <a:prstGeom prst="rect">
            <a:avLst/>
          </a:prstGeom>
          <a:solidFill>
            <a:srgbClr val="00B050">
              <a:alpha val="15000"/>
            </a:srgbClr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23B7BD-85B6-2815-C88A-3FFED1A578EF}"/>
              </a:ext>
            </a:extLst>
          </p:cNvPr>
          <p:cNvSpPr txBox="1"/>
          <p:nvPr/>
        </p:nvSpPr>
        <p:spPr>
          <a:xfrm>
            <a:off x="8877080" y="8797349"/>
            <a:ext cx="45252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rgbClr val="00B050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주요 아키텍처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34FF525-4C47-ADB2-1570-2A1120EA644B}"/>
              </a:ext>
            </a:extLst>
          </p:cNvPr>
          <p:cNvSpPr txBox="1"/>
          <p:nvPr/>
        </p:nvSpPr>
        <p:spPr>
          <a:xfrm>
            <a:off x="3846368" y="8797349"/>
            <a:ext cx="24723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775EEE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CICD</a:t>
            </a:r>
            <a:endParaRPr lang="ko-KR" altLang="en-US" sz="4000" dirty="0">
              <a:solidFill>
                <a:srgbClr val="775EEE"/>
              </a:solidFill>
              <a:latin typeface="CJ ONLYONE NEW 제목 Bold" panose="00000800000000000000" pitchFamily="2" charset="-127"/>
              <a:ea typeface="CJ ONLYONE NEW 제목 Bold" panose="00000800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97A7D26-B337-67EB-0259-C04DFF53C50F}"/>
              </a:ext>
            </a:extLst>
          </p:cNvPr>
          <p:cNvSpPr txBox="1"/>
          <p:nvPr/>
        </p:nvSpPr>
        <p:spPr>
          <a:xfrm>
            <a:off x="15444857" y="1177675"/>
            <a:ext cx="16510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8770"/>
              </a:lnSpc>
            </a:pPr>
            <a:r>
              <a:rPr lang="en-US" altLang="ko-KR" sz="1900" b="0" i="0" u="none" strike="noStrike" dirty="0">
                <a:solidFill>
                  <a:srgbClr val="595959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01</a:t>
            </a:r>
            <a:r>
              <a:rPr lang="ko-KR" altLang="en-US" sz="1900" b="0" i="0" u="none" strike="noStrike" dirty="0">
                <a:solidFill>
                  <a:srgbClr val="595959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 기획과정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18F1A5C-46D0-B6F0-229F-C8D0D2AA23A0}"/>
              </a:ext>
            </a:extLst>
          </p:cNvPr>
          <p:cNvSpPr/>
          <p:nvPr/>
        </p:nvSpPr>
        <p:spPr>
          <a:xfrm>
            <a:off x="12464582" y="3975875"/>
            <a:ext cx="1434704" cy="5529360"/>
          </a:xfrm>
          <a:prstGeom prst="rect">
            <a:avLst/>
          </a:prstGeom>
          <a:solidFill>
            <a:srgbClr val="1C35EC">
              <a:alpha val="15000"/>
            </a:srgbClr>
          </a:solidFill>
          <a:ln w="76200">
            <a:solidFill>
              <a:srgbClr val="1C35E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12040" y="3870587"/>
            <a:ext cx="1346070" cy="20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874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/>
      <p:bldP spid="10" grpId="0" animBg="1"/>
      <p:bldP spid="11" grpId="0"/>
      <p:bldP spid="12" grpId="0"/>
      <p:bldP spid="1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75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사각형: 둥근 한쪽 모서리 28">
            <a:extLst>
              <a:ext uri="{FF2B5EF4-FFF2-40B4-BE49-F238E27FC236}">
                <a16:creationId xmlns:a16="http://schemas.microsoft.com/office/drawing/2014/main" id="{45025E53-8B1B-3734-135F-AEB32AF35361}"/>
              </a:ext>
            </a:extLst>
          </p:cNvPr>
          <p:cNvSpPr/>
          <p:nvPr/>
        </p:nvSpPr>
        <p:spPr>
          <a:xfrm>
            <a:off x="1071520" y="5165065"/>
            <a:ext cx="6788316" cy="1442950"/>
          </a:xfrm>
          <a:prstGeom prst="round1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CJ ONLYONE NEW 제목 Bold" panose="00000800000000000000" pitchFamily="2" charset="-127"/>
              <a:ea typeface="CJ ONLYONE NEW 제목 Bold" panose="00000800000000000000" pitchFamily="2" charset="-127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98729" y="2869879"/>
            <a:ext cx="2311400" cy="2374900"/>
          </a:xfrm>
          <a:prstGeom prst="rect">
            <a:avLst/>
          </a:prstGeom>
          <a:noFill/>
        </p:spPr>
        <p:txBody>
          <a:bodyPr lIns="0" tIns="0" rIns="0" bIns="0" rtlCol="0" anchor="ctr"/>
          <a:lstStyle/>
          <a:p>
            <a:pPr lvl="0" algn="ctr">
              <a:lnSpc>
                <a:spcPct val="117029"/>
              </a:lnSpc>
            </a:pPr>
            <a:r>
              <a:rPr lang="en-US" sz="7200" b="0" i="0" u="none" strike="noStrike" dirty="0">
                <a:solidFill>
                  <a:srgbClr val="8B76F1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01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C80F5CA-B088-2335-7C23-570F2DA38D53}"/>
              </a:ext>
            </a:extLst>
          </p:cNvPr>
          <p:cNvSpPr/>
          <p:nvPr/>
        </p:nvSpPr>
        <p:spPr>
          <a:xfrm>
            <a:off x="1460373" y="5982218"/>
            <a:ext cx="1379175" cy="319862"/>
          </a:xfrm>
          <a:prstGeom prst="rect">
            <a:avLst/>
          </a:prstGeom>
          <a:solidFill>
            <a:srgbClr val="775EEE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CJ ONLYONE NEW 제목 Bold" panose="00000800000000000000" pitchFamily="2" charset="-127"/>
              <a:ea typeface="CJ ONLYONE NEW 제목 Bold" panose="00000800000000000000" pitchFamily="2" charset="-127"/>
            </a:endParaRPr>
          </a:p>
        </p:txBody>
      </p:sp>
      <p:sp>
        <p:nvSpPr>
          <p:cNvPr id="3" name="TextBox 5">
            <a:extLst>
              <a:ext uri="{FF2B5EF4-FFF2-40B4-BE49-F238E27FC236}">
                <a16:creationId xmlns:a16="http://schemas.microsoft.com/office/drawing/2014/main" id="{92356BBD-7FEC-73FC-18B8-FABD8FB806C5}"/>
              </a:ext>
            </a:extLst>
          </p:cNvPr>
          <p:cNvSpPr txBox="1"/>
          <p:nvPr/>
        </p:nvSpPr>
        <p:spPr>
          <a:xfrm>
            <a:off x="3508444" y="3795023"/>
            <a:ext cx="4343400" cy="52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17029"/>
              </a:lnSpc>
            </a:pPr>
            <a:r>
              <a:rPr lang="ko-KR" altLang="en-US" sz="5400" dirty="0">
                <a:solidFill>
                  <a:srgbClr val="8B76F1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  <a:cs typeface="Calibri"/>
              </a:rPr>
              <a:t>기획 과정</a:t>
            </a:r>
            <a:endParaRPr lang="en-US" altLang="ko-KR" sz="5400" dirty="0">
              <a:solidFill>
                <a:srgbClr val="8B76F1"/>
              </a:solidFill>
              <a:latin typeface="CJ ONLYONE NEW 제목 Bold" panose="00000800000000000000" pitchFamily="2" charset="-127"/>
              <a:ea typeface="CJ ONLYONE NEW 제목 Bold" panose="00000800000000000000" pitchFamily="2" charset="-127"/>
              <a:cs typeface="Calibri"/>
            </a:endParaRPr>
          </a:p>
        </p:txBody>
      </p:sp>
      <p:sp>
        <p:nvSpPr>
          <p:cNvPr id="52" name="TextBox 9">
            <a:extLst>
              <a:ext uri="{FF2B5EF4-FFF2-40B4-BE49-F238E27FC236}">
                <a16:creationId xmlns:a16="http://schemas.microsoft.com/office/drawing/2014/main" id="{70086AC6-527B-2BF7-BA08-E8DAB72BB696}"/>
              </a:ext>
            </a:extLst>
          </p:cNvPr>
          <p:cNvSpPr txBox="1"/>
          <p:nvPr/>
        </p:nvSpPr>
        <p:spPr>
          <a:xfrm>
            <a:off x="10359427" y="2863600"/>
            <a:ext cx="2311400" cy="2374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7029"/>
              </a:lnSpc>
            </a:pPr>
            <a:r>
              <a:rPr lang="en-US" sz="7200" dirty="0">
                <a:solidFill>
                  <a:srgbClr val="8B76F1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04</a:t>
            </a:r>
            <a:endParaRPr lang="en-US" sz="7200" b="0" i="0" u="none" strike="noStrike" dirty="0">
              <a:solidFill>
                <a:srgbClr val="8B76F1"/>
              </a:solidFill>
              <a:latin typeface="CJ ONLYONE NEW 제목 Bold" panose="00000800000000000000" pitchFamily="2" charset="-127"/>
              <a:ea typeface="CJ ONLYONE NEW 제목 Bold" panose="00000800000000000000" pitchFamily="2" charset="-127"/>
            </a:endParaRPr>
          </a:p>
        </p:txBody>
      </p:sp>
      <p:sp>
        <p:nvSpPr>
          <p:cNvPr id="53" name="TextBox 5">
            <a:extLst>
              <a:ext uri="{FF2B5EF4-FFF2-40B4-BE49-F238E27FC236}">
                <a16:creationId xmlns:a16="http://schemas.microsoft.com/office/drawing/2014/main" id="{37175773-1CC3-E87E-1E23-176529D850EB}"/>
              </a:ext>
            </a:extLst>
          </p:cNvPr>
          <p:cNvSpPr txBox="1"/>
          <p:nvPr/>
        </p:nvSpPr>
        <p:spPr>
          <a:xfrm>
            <a:off x="12898450" y="3788744"/>
            <a:ext cx="4343400" cy="52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17029"/>
              </a:lnSpc>
            </a:pPr>
            <a:r>
              <a:rPr lang="ko-KR" altLang="en-US" sz="5400" b="0" i="0" u="none" strike="noStrike" dirty="0">
                <a:solidFill>
                  <a:srgbClr val="8B76F1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  <a:cs typeface="Calibri"/>
              </a:rPr>
              <a:t>모니터링</a:t>
            </a:r>
            <a:r>
              <a:rPr lang="en-US" altLang="ko-KR" sz="5400" b="0" i="0" u="none" strike="noStrike" dirty="0">
                <a:solidFill>
                  <a:srgbClr val="8B76F1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  <a:cs typeface="Calibri"/>
              </a:rPr>
              <a:t>/</a:t>
            </a:r>
            <a:r>
              <a:rPr lang="ko-KR" altLang="en-US" sz="5400" b="0" i="0" u="none" strike="noStrike" dirty="0">
                <a:solidFill>
                  <a:srgbClr val="8B76F1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  <a:cs typeface="Calibri"/>
              </a:rPr>
              <a:t>보안</a:t>
            </a:r>
          </a:p>
        </p:txBody>
      </p:sp>
      <p:sp>
        <p:nvSpPr>
          <p:cNvPr id="60" name="TextBox 9">
            <a:extLst>
              <a:ext uri="{FF2B5EF4-FFF2-40B4-BE49-F238E27FC236}">
                <a16:creationId xmlns:a16="http://schemas.microsoft.com/office/drawing/2014/main" id="{0054F184-AAF5-B37F-C09C-B4389DC90259}"/>
              </a:ext>
            </a:extLst>
          </p:cNvPr>
          <p:cNvSpPr txBox="1"/>
          <p:nvPr/>
        </p:nvSpPr>
        <p:spPr>
          <a:xfrm>
            <a:off x="10336321" y="4692472"/>
            <a:ext cx="2311400" cy="2374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7029"/>
              </a:lnSpc>
            </a:pPr>
            <a:r>
              <a:rPr lang="en-US" sz="7200" dirty="0">
                <a:solidFill>
                  <a:srgbClr val="8B76F1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05</a:t>
            </a:r>
            <a:endParaRPr lang="en-US" sz="7200" b="0" i="0" u="none" strike="noStrike" dirty="0">
              <a:solidFill>
                <a:srgbClr val="8B76F1"/>
              </a:solidFill>
              <a:latin typeface="CJ ONLYONE NEW 제목 Bold" panose="00000800000000000000" pitchFamily="2" charset="-127"/>
              <a:ea typeface="CJ ONLYONE NEW 제목 Bold" panose="00000800000000000000" pitchFamily="2" charset="-127"/>
            </a:endParaRPr>
          </a:p>
        </p:txBody>
      </p:sp>
      <p:sp>
        <p:nvSpPr>
          <p:cNvPr id="61" name="TextBox 5">
            <a:extLst>
              <a:ext uri="{FF2B5EF4-FFF2-40B4-BE49-F238E27FC236}">
                <a16:creationId xmlns:a16="http://schemas.microsoft.com/office/drawing/2014/main" id="{01F8B69E-D63F-B66A-715E-E23D567E3210}"/>
              </a:ext>
            </a:extLst>
          </p:cNvPr>
          <p:cNvSpPr txBox="1"/>
          <p:nvPr/>
        </p:nvSpPr>
        <p:spPr>
          <a:xfrm>
            <a:off x="12908583" y="5618688"/>
            <a:ext cx="4343400" cy="52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17029"/>
              </a:lnSpc>
            </a:pPr>
            <a:r>
              <a:rPr lang="ko-KR" altLang="en-US" sz="5400" dirty="0">
                <a:solidFill>
                  <a:srgbClr val="8B76F1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  <a:cs typeface="Calibri"/>
              </a:rPr>
              <a:t>비용 분석</a:t>
            </a:r>
            <a:endParaRPr lang="ko-KR" sz="5400" b="0" i="0" u="none" strike="noStrike" dirty="0">
              <a:solidFill>
                <a:srgbClr val="8B76F1"/>
              </a:solidFill>
              <a:latin typeface="CJ ONLYONE NEW 제목 Bold" panose="00000800000000000000" pitchFamily="2" charset="-127"/>
              <a:ea typeface="CJ ONLYONE NEW 제목 Bold" panose="00000800000000000000" pitchFamily="2" charset="-127"/>
              <a:cs typeface="Calibri"/>
            </a:endParaRPr>
          </a:p>
        </p:txBody>
      </p:sp>
      <p:sp>
        <p:nvSpPr>
          <p:cNvPr id="16" name="TextBox 9">
            <a:extLst>
              <a:ext uri="{FF2B5EF4-FFF2-40B4-BE49-F238E27FC236}">
                <a16:creationId xmlns:a16="http://schemas.microsoft.com/office/drawing/2014/main" id="{C1FBE0FB-574E-7FD9-F384-D04ECE9210CB}"/>
              </a:ext>
            </a:extLst>
          </p:cNvPr>
          <p:cNvSpPr txBox="1"/>
          <p:nvPr/>
        </p:nvSpPr>
        <p:spPr>
          <a:xfrm>
            <a:off x="1048094" y="4720086"/>
            <a:ext cx="2311400" cy="2374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7029"/>
              </a:lnSpc>
            </a:pPr>
            <a:r>
              <a:rPr lang="en-US" sz="7200" dirty="0">
                <a:solidFill>
                  <a:srgbClr val="595959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02</a:t>
            </a:r>
            <a:endParaRPr lang="en-US" sz="7200" b="0" i="0" u="none" strike="noStrike" dirty="0">
              <a:solidFill>
                <a:srgbClr val="595959"/>
              </a:solidFill>
              <a:latin typeface="CJ ONLYONE NEW 제목 Bold" panose="00000800000000000000" pitchFamily="2" charset="-127"/>
              <a:ea typeface="CJ ONLYONE NEW 제목 Bold" panose="00000800000000000000" pitchFamily="2" charset="-127"/>
            </a:endParaRPr>
          </a:p>
        </p:txBody>
      </p:sp>
      <p:sp>
        <p:nvSpPr>
          <p:cNvPr id="26" name="TextBox 5">
            <a:extLst>
              <a:ext uri="{FF2B5EF4-FFF2-40B4-BE49-F238E27FC236}">
                <a16:creationId xmlns:a16="http://schemas.microsoft.com/office/drawing/2014/main" id="{24692A37-F72D-18AF-CDC6-1A004573F5E0}"/>
              </a:ext>
            </a:extLst>
          </p:cNvPr>
          <p:cNvSpPr txBox="1"/>
          <p:nvPr/>
        </p:nvSpPr>
        <p:spPr>
          <a:xfrm>
            <a:off x="3508443" y="5631423"/>
            <a:ext cx="4343400" cy="52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17029"/>
              </a:lnSpc>
            </a:pPr>
            <a:r>
              <a:rPr lang="ko-KR" altLang="en-US" sz="5400" dirty="0">
                <a:solidFill>
                  <a:srgbClr val="595959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  <a:cs typeface="Calibri"/>
              </a:rPr>
              <a:t>주요 아키텍처</a:t>
            </a:r>
            <a:endParaRPr lang="en-US" altLang="ko-KR" sz="5400" dirty="0">
              <a:solidFill>
                <a:srgbClr val="595959"/>
              </a:solidFill>
              <a:latin typeface="CJ ONLYONE NEW 제목 Bold" panose="00000800000000000000" pitchFamily="2" charset="-127"/>
              <a:ea typeface="CJ ONLYONE NEW 제목 Bold" panose="00000800000000000000" pitchFamily="2" charset="-127"/>
              <a:cs typeface="Calibri"/>
            </a:endParaRPr>
          </a:p>
        </p:txBody>
      </p:sp>
      <p:pic>
        <p:nvPicPr>
          <p:cNvPr id="28" name="Picture 7">
            <a:extLst>
              <a:ext uri="{FF2B5EF4-FFF2-40B4-BE49-F238E27FC236}">
                <a16:creationId xmlns:a16="http://schemas.microsoft.com/office/drawing/2014/main" id="{0157C59D-6442-A651-658D-3B86E2B6B8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343504" y="5467250"/>
            <a:ext cx="5505260" cy="107615"/>
          </a:xfrm>
          <a:prstGeom prst="rect">
            <a:avLst/>
          </a:prstGeom>
        </p:spPr>
      </p:pic>
      <p:sp>
        <p:nvSpPr>
          <p:cNvPr id="7" name="제목 6">
            <a:extLst>
              <a:ext uri="{FF2B5EF4-FFF2-40B4-BE49-F238E27FC236}">
                <a16:creationId xmlns:a16="http://schemas.microsoft.com/office/drawing/2014/main" id="{7F71397F-B561-BF58-A238-D07DD954AC68}"/>
              </a:ext>
            </a:extLst>
          </p:cNvPr>
          <p:cNvSpPr txBox="1">
            <a:spLocks/>
          </p:cNvSpPr>
          <p:nvPr/>
        </p:nvSpPr>
        <p:spPr>
          <a:xfrm>
            <a:off x="905719" y="606175"/>
            <a:ext cx="10888494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dirty="0">
                <a:solidFill>
                  <a:srgbClr val="595959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목차</a:t>
            </a:r>
          </a:p>
        </p:txBody>
      </p:sp>
      <p:sp>
        <p:nvSpPr>
          <p:cNvPr id="11" name="TextBox 9">
            <a:extLst>
              <a:ext uri="{FF2B5EF4-FFF2-40B4-BE49-F238E27FC236}">
                <a16:creationId xmlns:a16="http://schemas.microsoft.com/office/drawing/2014/main" id="{E5BED7DF-2130-BA70-3F38-8AB667919064}"/>
              </a:ext>
            </a:extLst>
          </p:cNvPr>
          <p:cNvSpPr txBox="1"/>
          <p:nvPr/>
        </p:nvSpPr>
        <p:spPr>
          <a:xfrm>
            <a:off x="10344314" y="6515665"/>
            <a:ext cx="2311400" cy="2374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7029"/>
              </a:lnSpc>
            </a:pPr>
            <a:r>
              <a:rPr lang="en-US" sz="7200" dirty="0">
                <a:solidFill>
                  <a:srgbClr val="8B76F1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06</a:t>
            </a:r>
            <a:endParaRPr lang="en-US" sz="7200" b="0" i="0" u="none" strike="noStrike" dirty="0">
              <a:solidFill>
                <a:srgbClr val="8B76F1"/>
              </a:solidFill>
              <a:latin typeface="CJ ONLYONE NEW 제목 Bold" panose="00000800000000000000" pitchFamily="2" charset="-127"/>
              <a:ea typeface="CJ ONLYONE NEW 제목 Bold" panose="00000800000000000000" pitchFamily="2" charset="-127"/>
            </a:endParaRPr>
          </a:p>
        </p:txBody>
      </p:sp>
      <p:sp>
        <p:nvSpPr>
          <p:cNvPr id="13" name="TextBox 5">
            <a:extLst>
              <a:ext uri="{FF2B5EF4-FFF2-40B4-BE49-F238E27FC236}">
                <a16:creationId xmlns:a16="http://schemas.microsoft.com/office/drawing/2014/main" id="{782675C5-6466-11A1-431D-9E4CEACE15BD}"/>
              </a:ext>
            </a:extLst>
          </p:cNvPr>
          <p:cNvSpPr txBox="1"/>
          <p:nvPr/>
        </p:nvSpPr>
        <p:spPr>
          <a:xfrm>
            <a:off x="12916576" y="7441881"/>
            <a:ext cx="4343400" cy="52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17029"/>
              </a:lnSpc>
            </a:pPr>
            <a:r>
              <a:rPr lang="ko-KR" altLang="en-US" sz="5400" b="0" i="0" u="none" strike="noStrike" dirty="0">
                <a:solidFill>
                  <a:srgbClr val="8B76F1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  <a:cs typeface="Calibri"/>
              </a:rPr>
              <a:t>마무리</a:t>
            </a:r>
            <a:endParaRPr lang="ko-KR" sz="5400" b="0" i="0" u="none" strike="noStrike" dirty="0">
              <a:solidFill>
                <a:srgbClr val="8B76F1"/>
              </a:solidFill>
              <a:latin typeface="CJ ONLYONE NEW 제목 Bold" panose="00000800000000000000" pitchFamily="2" charset="-127"/>
              <a:ea typeface="CJ ONLYONE NEW 제목 Bold" panose="00000800000000000000" pitchFamily="2" charset="-127"/>
              <a:cs typeface="Calibri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8E3F2F5-5B28-6F7C-9972-A77E7729A86D}"/>
              </a:ext>
            </a:extLst>
          </p:cNvPr>
          <p:cNvSpPr/>
          <p:nvPr/>
        </p:nvSpPr>
        <p:spPr>
          <a:xfrm>
            <a:off x="1512419" y="7797647"/>
            <a:ext cx="1379175" cy="319862"/>
          </a:xfrm>
          <a:prstGeom prst="rect">
            <a:avLst/>
          </a:prstGeom>
          <a:solidFill>
            <a:srgbClr val="775EEE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CJ ONLYONE NEW 제목 Bold" panose="00000800000000000000" pitchFamily="2" charset="-127"/>
              <a:ea typeface="CJ ONLYONE NEW 제목 Bold" panose="00000800000000000000" pitchFamily="2" charset="-127"/>
            </a:endParaRPr>
          </a:p>
        </p:txBody>
      </p:sp>
      <p:sp>
        <p:nvSpPr>
          <p:cNvPr id="17" name="TextBox 9">
            <a:extLst>
              <a:ext uri="{FF2B5EF4-FFF2-40B4-BE49-F238E27FC236}">
                <a16:creationId xmlns:a16="http://schemas.microsoft.com/office/drawing/2014/main" id="{4374D013-253F-6A7B-59E5-1C9A7473903B}"/>
              </a:ext>
            </a:extLst>
          </p:cNvPr>
          <p:cNvSpPr txBox="1"/>
          <p:nvPr/>
        </p:nvSpPr>
        <p:spPr>
          <a:xfrm>
            <a:off x="1071200" y="6532403"/>
            <a:ext cx="2311400" cy="2374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7029"/>
              </a:lnSpc>
            </a:pPr>
            <a:r>
              <a:rPr lang="en-US" sz="7200" dirty="0">
                <a:solidFill>
                  <a:srgbClr val="8B76F1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03</a:t>
            </a:r>
            <a:endParaRPr lang="en-US" sz="7200" b="0" i="0" u="none" strike="noStrike" dirty="0">
              <a:solidFill>
                <a:srgbClr val="8B76F1"/>
              </a:solidFill>
              <a:latin typeface="CJ ONLYONE NEW 제목 Bold" panose="00000800000000000000" pitchFamily="2" charset="-127"/>
              <a:ea typeface="CJ ONLYONE NEW 제목 Bold" panose="00000800000000000000" pitchFamily="2" charset="-127"/>
            </a:endParaRPr>
          </a:p>
        </p:txBody>
      </p:sp>
      <p:sp>
        <p:nvSpPr>
          <p:cNvPr id="18" name="TextBox 5">
            <a:extLst>
              <a:ext uri="{FF2B5EF4-FFF2-40B4-BE49-F238E27FC236}">
                <a16:creationId xmlns:a16="http://schemas.microsoft.com/office/drawing/2014/main" id="{2ABA148C-5796-F88C-01F1-FB861A21353E}"/>
              </a:ext>
            </a:extLst>
          </p:cNvPr>
          <p:cNvSpPr txBox="1"/>
          <p:nvPr/>
        </p:nvSpPr>
        <p:spPr>
          <a:xfrm>
            <a:off x="3516436" y="7454616"/>
            <a:ext cx="4343400" cy="52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17029"/>
              </a:lnSpc>
            </a:pPr>
            <a:r>
              <a:rPr lang="en-US" altLang="ko-KR" sz="5400" dirty="0">
                <a:solidFill>
                  <a:srgbClr val="8B76F1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  <a:cs typeface="Calibri"/>
              </a:rPr>
              <a:t>CICD</a:t>
            </a:r>
          </a:p>
        </p:txBody>
      </p:sp>
    </p:spTree>
    <p:extLst>
      <p:ext uri="{BB962C8B-B14F-4D97-AF65-F5344CB8AC3E}">
        <p14:creationId xmlns:p14="http://schemas.microsoft.com/office/powerpoint/2010/main" val="32703947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B800578-12FE-7E30-FBDE-309E8E3409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2177" y="3739330"/>
            <a:ext cx="5413478" cy="4179709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560037F-032E-D981-B293-D602EFB3A9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2" name="제목 6">
            <a:extLst>
              <a:ext uri="{FF2B5EF4-FFF2-40B4-BE49-F238E27FC236}">
                <a16:creationId xmlns:a16="http://schemas.microsoft.com/office/drawing/2014/main" id="{F89A5B6F-D740-2FA5-A2E4-42E8A090269C}"/>
              </a:ext>
            </a:extLst>
          </p:cNvPr>
          <p:cNvSpPr txBox="1">
            <a:spLocks/>
          </p:cNvSpPr>
          <p:nvPr/>
        </p:nvSpPr>
        <p:spPr>
          <a:xfrm>
            <a:off x="905719" y="606175"/>
            <a:ext cx="10888494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dirty="0">
                <a:solidFill>
                  <a:srgbClr val="595959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주요 아키텍처 구성도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175B0A3C-8E64-552D-BFBC-FB98BDA19B98}"/>
              </a:ext>
            </a:extLst>
          </p:cNvPr>
          <p:cNvCxnSpPr>
            <a:cxnSpLocks/>
          </p:cNvCxnSpPr>
          <p:nvPr/>
        </p:nvCxnSpPr>
        <p:spPr>
          <a:xfrm>
            <a:off x="6326294" y="7919039"/>
            <a:ext cx="2398012" cy="121443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51C994D9-A721-7A36-1FB2-639761036715}"/>
              </a:ext>
            </a:extLst>
          </p:cNvPr>
          <p:cNvSpPr/>
          <p:nvPr/>
        </p:nvSpPr>
        <p:spPr>
          <a:xfrm>
            <a:off x="1562793" y="3624349"/>
            <a:ext cx="5569527" cy="1286399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E8FF6DE-5C16-9894-AB12-671C989FEB49}"/>
              </a:ext>
            </a:extLst>
          </p:cNvPr>
          <p:cNvSpPr/>
          <p:nvPr/>
        </p:nvSpPr>
        <p:spPr>
          <a:xfrm>
            <a:off x="1605513" y="4910749"/>
            <a:ext cx="1303942" cy="32856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0B72C91-C451-281C-2526-DA5C536EA51F}"/>
              </a:ext>
            </a:extLst>
          </p:cNvPr>
          <p:cNvSpPr/>
          <p:nvPr/>
        </p:nvSpPr>
        <p:spPr>
          <a:xfrm>
            <a:off x="6301047" y="4517246"/>
            <a:ext cx="1303942" cy="2731452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0CC01ADD-E26A-E07B-7A6F-2FDB1B116DFC}"/>
              </a:ext>
            </a:extLst>
          </p:cNvPr>
          <p:cNvCxnSpPr>
            <a:cxnSpLocks/>
          </p:cNvCxnSpPr>
          <p:nvPr/>
        </p:nvCxnSpPr>
        <p:spPr>
          <a:xfrm flipV="1">
            <a:off x="6301047" y="2632470"/>
            <a:ext cx="2436785" cy="227827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3425AB1-DC43-CA58-2272-85A5B7B950B6}"/>
              </a:ext>
            </a:extLst>
          </p:cNvPr>
          <p:cNvSpPr/>
          <p:nvPr/>
        </p:nvSpPr>
        <p:spPr>
          <a:xfrm>
            <a:off x="2909455" y="4910748"/>
            <a:ext cx="3391592" cy="3008291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25FA442-11DD-BE42-C480-E64E40836871}"/>
              </a:ext>
            </a:extLst>
          </p:cNvPr>
          <p:cNvSpPr txBox="1"/>
          <p:nvPr/>
        </p:nvSpPr>
        <p:spPr>
          <a:xfrm>
            <a:off x="15245351" y="1177674"/>
            <a:ext cx="2111623" cy="35186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8770"/>
              </a:lnSpc>
            </a:pPr>
            <a:r>
              <a:rPr lang="en-US" altLang="ko-KR" sz="1900" b="0" i="0" u="none" strike="noStrike" dirty="0">
                <a:solidFill>
                  <a:srgbClr val="595959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02 </a:t>
            </a:r>
            <a:r>
              <a:rPr lang="ko-KR" altLang="en-US" sz="1900" dirty="0">
                <a:solidFill>
                  <a:srgbClr val="595959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주요 아키텍처</a:t>
            </a:r>
            <a:endParaRPr lang="ko-KR" altLang="en-US" sz="1900" b="0" i="0" u="none" strike="noStrike" dirty="0">
              <a:solidFill>
                <a:srgbClr val="595959"/>
              </a:solidFill>
              <a:latin typeface="CJ ONLYONE NEW 제목 Bold" panose="00000800000000000000" pitchFamily="2" charset="-127"/>
              <a:ea typeface="CJ ONLYONE NEW 제목 Bold" panose="00000800000000000000" pitchFamily="2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11" t="28592" r="15876" b="5506"/>
          <a:stretch/>
        </p:blipFill>
        <p:spPr>
          <a:xfrm>
            <a:off x="8739374" y="2632470"/>
            <a:ext cx="7862700" cy="6501004"/>
          </a:xfrm>
          <a:prstGeom prst="rect">
            <a:avLst/>
          </a:prstGeom>
          <a:ln w="57150">
            <a:solidFill>
              <a:srgbClr val="8C4FFF"/>
            </a:solidFill>
          </a:ln>
        </p:spPr>
      </p:pic>
    </p:spTree>
    <p:extLst>
      <p:ext uri="{BB962C8B-B14F-4D97-AF65-F5344CB8AC3E}">
        <p14:creationId xmlns:p14="http://schemas.microsoft.com/office/powerpoint/2010/main" val="5821644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A8F55E-A601-A6E1-8B9B-8827B35DF8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5A19067-06BF-295B-77FB-8331A6ABA6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14" name="제목 6">
            <a:extLst>
              <a:ext uri="{FF2B5EF4-FFF2-40B4-BE49-F238E27FC236}">
                <a16:creationId xmlns:a16="http://schemas.microsoft.com/office/drawing/2014/main" id="{5E0CF22B-49C7-B0B4-68C3-B87B75559311}"/>
              </a:ext>
            </a:extLst>
          </p:cNvPr>
          <p:cNvSpPr txBox="1">
            <a:spLocks/>
          </p:cNvSpPr>
          <p:nvPr/>
        </p:nvSpPr>
        <p:spPr>
          <a:xfrm>
            <a:off x="905719" y="606175"/>
            <a:ext cx="10888494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dirty="0">
                <a:solidFill>
                  <a:srgbClr val="595959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ECS vs</a:t>
            </a:r>
            <a:r>
              <a:rPr lang="ko-KR" altLang="en-US" dirty="0">
                <a:solidFill>
                  <a:srgbClr val="595959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 </a:t>
            </a:r>
            <a:r>
              <a:rPr lang="en-US" altLang="ko-KR" dirty="0">
                <a:solidFill>
                  <a:srgbClr val="595959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EKS</a:t>
            </a:r>
            <a:endParaRPr lang="ko-KR" altLang="en-US" dirty="0">
              <a:solidFill>
                <a:srgbClr val="595959"/>
              </a:solidFill>
              <a:latin typeface="CJ ONLYONE NEW 제목 Bold" panose="00000800000000000000" pitchFamily="2" charset="-127"/>
              <a:ea typeface="CJ ONLYONE NEW 제목 Bold" panose="00000800000000000000" pitchFamily="2" charset="-127"/>
            </a:endParaRP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0895" y="7004730"/>
            <a:ext cx="5428538" cy="21922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089664" y="2775399"/>
            <a:ext cx="1651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rgbClr val="ED7100"/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  <a:cs typeface="Arial" panose="020B0604020202020204" pitchFamily="34" charset="0"/>
              </a:rPr>
              <a:t>ECS</a:t>
            </a:r>
            <a:endParaRPr lang="ko-KR" altLang="en-US" sz="4000" b="1" dirty="0">
              <a:solidFill>
                <a:srgbClr val="ED7100"/>
              </a:solidFill>
              <a:latin typeface="CJ ONLYONE NEW 본문 Regular" panose="00000500000000000000" pitchFamily="2" charset="-127"/>
              <a:ea typeface="CJ ONLYONE NEW 본문 Regular" panose="00000500000000000000" pitchFamily="2" charset="-127"/>
              <a:cs typeface="Arial" panose="020B0604020202020204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4"/>
          <a:srcRect l="871" t="617" r="-871" b="31945"/>
          <a:stretch/>
        </p:blipFill>
        <p:spPr>
          <a:xfrm>
            <a:off x="3494127" y="3008421"/>
            <a:ext cx="2842075" cy="270585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7624" y="3340137"/>
            <a:ext cx="2161838" cy="2161838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2688620" y="2779922"/>
            <a:ext cx="21424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ED7100"/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  <a:cs typeface="Arial" panose="020B0604020202020204" pitchFamily="34" charset="0"/>
              </a:rPr>
              <a:t>EKS</a:t>
            </a:r>
            <a:endParaRPr lang="ko-KR" altLang="en-US" sz="4000" b="1" dirty="0">
              <a:solidFill>
                <a:srgbClr val="ED7100"/>
              </a:solidFill>
              <a:latin typeface="CJ ONLYONE NEW 본문 Regular" panose="00000500000000000000" pitchFamily="2" charset="-127"/>
              <a:ea typeface="CJ ONLYONE NEW 본문 Regular" panose="00000500000000000000" pitchFamily="2" charset="-127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25FA442-11DD-BE42-C480-E64E40836871}"/>
              </a:ext>
            </a:extLst>
          </p:cNvPr>
          <p:cNvSpPr txBox="1"/>
          <p:nvPr/>
        </p:nvSpPr>
        <p:spPr>
          <a:xfrm>
            <a:off x="15245351" y="1177674"/>
            <a:ext cx="2111623" cy="35186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8770"/>
              </a:lnSpc>
            </a:pPr>
            <a:r>
              <a:rPr lang="en-US" altLang="ko-KR" sz="1900" b="0" i="0" u="none" strike="noStrike" dirty="0">
                <a:solidFill>
                  <a:srgbClr val="595959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02 </a:t>
            </a:r>
            <a:r>
              <a:rPr lang="ko-KR" altLang="en-US" sz="1900" dirty="0">
                <a:solidFill>
                  <a:srgbClr val="595959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주요 아키텍처</a:t>
            </a:r>
            <a:endParaRPr lang="ko-KR" altLang="en-US" sz="1900" b="0" i="0" u="none" strike="noStrike" dirty="0">
              <a:solidFill>
                <a:srgbClr val="595959"/>
              </a:solidFill>
              <a:latin typeface="CJ ONLYONE NEW 제목 Bold" panose="00000800000000000000" pitchFamily="2" charset="-127"/>
              <a:ea typeface="CJ ONLYONE NEW 제목 Bold" panose="000008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730D66-3F7E-287A-0F2F-2A5390DB06DC}"/>
              </a:ext>
            </a:extLst>
          </p:cNvPr>
          <p:cNvSpPr txBox="1"/>
          <p:nvPr/>
        </p:nvSpPr>
        <p:spPr>
          <a:xfrm>
            <a:off x="3341566" y="5501975"/>
            <a:ext cx="5989272" cy="12513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en-US" altLang="ko-KR" sz="28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• </a:t>
            </a:r>
            <a:r>
              <a:rPr lang="ko-KR" altLang="en-US" sz="28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초기 구성이 용이</a:t>
            </a:r>
            <a:endParaRPr lang="en-US" altLang="ko-KR" sz="2800" dirty="0">
              <a:latin typeface="CJ ONLYONE NEW 본문 Regular" panose="00000500000000000000" pitchFamily="2" charset="-127"/>
              <a:ea typeface="CJ ONLYONE NEW 본문 Regular" panose="00000500000000000000" pitchFamily="2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28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• </a:t>
            </a:r>
            <a:r>
              <a:rPr lang="ko-KR" altLang="en-US" sz="28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직관적인 </a:t>
            </a:r>
            <a:r>
              <a:rPr lang="en-US" altLang="ko-KR" sz="28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UI </a:t>
            </a:r>
            <a:r>
              <a:rPr lang="ko-KR" altLang="en-US" sz="28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제공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ACC567-5DA7-9D64-ADCA-67B3C3A59C4F}"/>
              </a:ext>
            </a:extLst>
          </p:cNvPr>
          <p:cNvSpPr txBox="1"/>
          <p:nvPr/>
        </p:nvSpPr>
        <p:spPr>
          <a:xfrm>
            <a:off x="11074174" y="5497621"/>
            <a:ext cx="5989272" cy="12513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en-US" altLang="ko-KR" sz="28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• Kubernetes</a:t>
            </a:r>
            <a:r>
              <a:rPr lang="ko-KR" altLang="en-US" sz="28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 오픈소스 생태계</a:t>
            </a:r>
            <a:endParaRPr lang="en-US" altLang="ko-KR" sz="2800" dirty="0">
              <a:latin typeface="CJ ONLYONE NEW 본문 Regular" panose="00000500000000000000" pitchFamily="2" charset="-127"/>
              <a:ea typeface="CJ ONLYONE NEW 본문 Regular" panose="00000500000000000000" pitchFamily="2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28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• Control Plane </a:t>
            </a:r>
            <a:r>
              <a:rPr lang="ko-KR" altLang="en-US" sz="28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비용 발생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557312-AA5C-18DA-53AB-4816D65099B9}"/>
              </a:ext>
            </a:extLst>
          </p:cNvPr>
          <p:cNvSpPr txBox="1"/>
          <p:nvPr/>
        </p:nvSpPr>
        <p:spPr>
          <a:xfrm>
            <a:off x="8538538" y="4036335"/>
            <a:ext cx="111075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rgbClr val="8C4FFF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VS</a:t>
            </a:r>
            <a:endParaRPr lang="ko-KR" altLang="ko-KR" sz="4800" b="1" dirty="0">
              <a:solidFill>
                <a:srgbClr val="8C4FFF"/>
              </a:solidFill>
              <a:latin typeface="CJ ONLYONE NEW 제목 Bold" panose="00000800000000000000" pitchFamily="2" charset="-127"/>
              <a:ea typeface="CJ ONLYONE NEW 제목 Bold" panose="00000800000000000000" pitchFamily="2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F4E1991-B07D-329D-F0AA-2310A965F2CA}"/>
              </a:ext>
            </a:extLst>
          </p:cNvPr>
          <p:cNvGrpSpPr/>
          <p:nvPr/>
        </p:nvGrpSpPr>
        <p:grpSpPr>
          <a:xfrm>
            <a:off x="10911383" y="7075201"/>
            <a:ext cx="4834320" cy="2201377"/>
            <a:chOff x="5249104" y="6203686"/>
            <a:chExt cx="8329577" cy="4012481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0F987A17-5FBB-9EE6-F2D1-3667CF3EBA5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1489" t="-545" r="48103" b="545"/>
            <a:stretch/>
          </p:blipFill>
          <p:spPr>
            <a:xfrm>
              <a:off x="5249104" y="6203686"/>
              <a:ext cx="8329577" cy="2001519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24BB7E20-BB74-4E13-72BE-4565B66B5D5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57471" t="-545" b="545"/>
            <a:stretch/>
          </p:blipFill>
          <p:spPr>
            <a:xfrm>
              <a:off x="5249104" y="8214648"/>
              <a:ext cx="7027548" cy="20015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284624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8CC8EC-756B-AA80-FD5E-C2C9EDEE57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24945A9-2917-4CD2-0D86-E5AD473D1A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14" name="제목 6">
            <a:extLst>
              <a:ext uri="{FF2B5EF4-FFF2-40B4-BE49-F238E27FC236}">
                <a16:creationId xmlns:a16="http://schemas.microsoft.com/office/drawing/2014/main" id="{8675D16F-C188-2ADE-7437-0FEFCF7FC2C4}"/>
              </a:ext>
            </a:extLst>
          </p:cNvPr>
          <p:cNvSpPr txBox="1">
            <a:spLocks/>
          </p:cNvSpPr>
          <p:nvPr/>
        </p:nvSpPr>
        <p:spPr>
          <a:xfrm>
            <a:off x="905719" y="606175"/>
            <a:ext cx="10888494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dirty="0">
                <a:solidFill>
                  <a:srgbClr val="595959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REDIS + SQS</a:t>
            </a:r>
            <a:endParaRPr lang="ko-KR" altLang="en-US" dirty="0">
              <a:solidFill>
                <a:srgbClr val="595959"/>
              </a:solidFill>
              <a:latin typeface="CJ ONLYONE NEW 제목 Bold" panose="00000800000000000000" pitchFamily="2" charset="-127"/>
              <a:ea typeface="CJ ONLYONE NEW 제목 Bold" panose="00000800000000000000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94213" y="3995412"/>
            <a:ext cx="2741083" cy="274108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3409" y="3995411"/>
            <a:ext cx="3018271" cy="274108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2499371" y="3349079"/>
            <a:ext cx="27830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E7157B"/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  <a:cs typeface="Arial" panose="020B0604020202020204" pitchFamily="34" charset="0"/>
              </a:rPr>
              <a:t>SQS</a:t>
            </a:r>
            <a:endParaRPr lang="ko-KR" altLang="en-US" sz="4000" b="1" dirty="0">
              <a:solidFill>
                <a:srgbClr val="E7157B"/>
              </a:solidFill>
              <a:latin typeface="CJ ONLYONE NEW 본문 Regular" panose="00000500000000000000" pitchFamily="2" charset="-127"/>
              <a:ea typeface="CJ ONLYONE NEW 본문 Regular" panose="00000500000000000000" pitchFamily="2" charset="-127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233129" y="3349079"/>
            <a:ext cx="27830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 err="1">
                <a:solidFill>
                  <a:srgbClr val="CA25D2"/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  <a:cs typeface="Arial" panose="020B0604020202020204" pitchFamily="34" charset="0"/>
              </a:rPr>
              <a:t>Redis</a:t>
            </a:r>
            <a:endParaRPr lang="ko-KR" altLang="en-US" sz="4000" b="1" dirty="0">
              <a:solidFill>
                <a:srgbClr val="CA25D2"/>
              </a:solidFill>
              <a:latin typeface="CJ ONLYONE NEW 본문 Regular" panose="00000500000000000000" pitchFamily="2" charset="-127"/>
              <a:ea typeface="CJ ONLYONE NEW 본문 Regular" panose="00000500000000000000" pitchFamily="2" charset="-127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16490" y="7033107"/>
            <a:ext cx="6697664" cy="1854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en-US" altLang="ko-KR" sz="28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• </a:t>
            </a:r>
            <a:r>
              <a:rPr lang="ko-KR" altLang="en-US" sz="28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빠른 처리 속도를 기반으로 </a:t>
            </a:r>
            <a:r>
              <a:rPr lang="ko-KR" altLang="en-US" sz="2800" dirty="0" err="1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대기번호</a:t>
            </a:r>
            <a:r>
              <a:rPr lang="ko-KR" altLang="en-US" sz="28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 부여</a:t>
            </a:r>
            <a:endParaRPr lang="en-US" altLang="ko-KR" sz="2800" dirty="0">
              <a:latin typeface="CJ ONLYONE NEW 본문 Regular" panose="00000500000000000000" pitchFamily="2" charset="-127"/>
              <a:ea typeface="CJ ONLYONE NEW 본문 Regular" panose="00000500000000000000" pitchFamily="2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28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• </a:t>
            </a:r>
            <a:r>
              <a:rPr lang="ko-KR" altLang="en-US" sz="28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대기 순번 및 </a:t>
            </a:r>
            <a:r>
              <a:rPr lang="ko-KR" altLang="en-US" sz="2800" dirty="0" err="1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대기열</a:t>
            </a:r>
            <a:r>
              <a:rPr lang="ko-KR" altLang="en-US" sz="28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 이탈자 관리</a:t>
            </a:r>
            <a:endParaRPr lang="en-US" altLang="ko-KR" sz="2800" dirty="0">
              <a:latin typeface="CJ ONLYONE NEW 본문 Regular" panose="00000500000000000000" pitchFamily="2" charset="-127"/>
              <a:ea typeface="CJ ONLYONE NEW 본문 Regular" panose="00000500000000000000" pitchFamily="2" charset="-127"/>
            </a:endParaRPr>
          </a:p>
          <a:p>
            <a:pPr>
              <a:lnSpc>
                <a:spcPct val="140000"/>
              </a:lnSpc>
            </a:pPr>
            <a:endParaRPr lang="ko-KR" altLang="en-US" sz="2800" dirty="0">
              <a:latin typeface="CJ ONLYONE NEW 본문 Regular" panose="00000500000000000000" pitchFamily="2" charset="-127"/>
              <a:ea typeface="CJ ONLYONE NEW 본문 Regular" panose="00000500000000000000" pitchFamily="2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993746" y="6986941"/>
            <a:ext cx="10374684" cy="12513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en-US" altLang="ko-KR" sz="28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• </a:t>
            </a:r>
            <a:r>
              <a:rPr lang="ko-KR" altLang="en-US" sz="2800" dirty="0" err="1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대기열</a:t>
            </a:r>
            <a:r>
              <a:rPr lang="ko-KR" altLang="en-US" sz="28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 수와 메시지 크기</a:t>
            </a:r>
            <a:r>
              <a:rPr lang="en-US" altLang="ko-KR" sz="28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 </a:t>
            </a:r>
            <a:r>
              <a:rPr lang="ko-KR" altLang="en-US" sz="28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제한 없이 확장 가능</a:t>
            </a:r>
            <a:endParaRPr lang="en-US" altLang="ko-KR" sz="2800" dirty="0">
              <a:latin typeface="CJ ONLYONE NEW 본문 Regular" panose="00000500000000000000" pitchFamily="2" charset="-127"/>
              <a:ea typeface="CJ ONLYONE NEW 본문 Regular" panose="00000500000000000000" pitchFamily="2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28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• </a:t>
            </a:r>
            <a:r>
              <a:rPr lang="ko-KR" altLang="en-US" sz="28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자동 실패 관리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5FA442-11DD-BE42-C480-E64E40836871}"/>
              </a:ext>
            </a:extLst>
          </p:cNvPr>
          <p:cNvSpPr txBox="1"/>
          <p:nvPr/>
        </p:nvSpPr>
        <p:spPr>
          <a:xfrm>
            <a:off x="15245351" y="1177674"/>
            <a:ext cx="2111623" cy="35186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8770"/>
              </a:lnSpc>
            </a:pPr>
            <a:r>
              <a:rPr lang="en-US" altLang="ko-KR" sz="1900" b="0" i="0" u="none" strike="noStrike" dirty="0">
                <a:solidFill>
                  <a:srgbClr val="595959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02 </a:t>
            </a:r>
            <a:r>
              <a:rPr lang="ko-KR" altLang="en-US" sz="1900" dirty="0">
                <a:solidFill>
                  <a:srgbClr val="595959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주요 아키텍처</a:t>
            </a:r>
            <a:endParaRPr lang="ko-KR" altLang="en-US" sz="1900" b="0" i="0" u="none" strike="noStrike" dirty="0">
              <a:solidFill>
                <a:srgbClr val="595959"/>
              </a:solidFill>
              <a:latin typeface="CJ ONLYONE NEW 제목 Bold" panose="00000800000000000000" pitchFamily="2" charset="-127"/>
              <a:ea typeface="CJ ONLYONE NEW 제목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528223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13AD35-5B61-8A8A-22C8-985C37CFCE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타원 56"/>
          <p:cNvSpPr/>
          <p:nvPr/>
        </p:nvSpPr>
        <p:spPr>
          <a:xfrm rot="10800000">
            <a:off x="11387201" y="7547127"/>
            <a:ext cx="653773" cy="1554480"/>
          </a:xfrm>
          <a:prstGeom prst="ellipse">
            <a:avLst/>
          </a:prstGeom>
          <a:solidFill>
            <a:srgbClr val="E4DFFC"/>
          </a:solidFill>
          <a:ln>
            <a:solidFill>
              <a:srgbClr val="8C4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오른쪽 화살표 65"/>
          <p:cNvSpPr/>
          <p:nvPr/>
        </p:nvSpPr>
        <p:spPr>
          <a:xfrm>
            <a:off x="4731943" y="7034497"/>
            <a:ext cx="1590014" cy="286437"/>
          </a:xfrm>
          <a:prstGeom prst="rightArrow">
            <a:avLst/>
          </a:prstGeom>
          <a:solidFill>
            <a:srgbClr val="4F81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4F81BD"/>
              </a:solidFill>
            </a:endParaRPr>
          </a:p>
        </p:txBody>
      </p:sp>
      <p:sp>
        <p:nvSpPr>
          <p:cNvPr id="67" name="오른쪽 화살표 66"/>
          <p:cNvSpPr/>
          <p:nvPr/>
        </p:nvSpPr>
        <p:spPr>
          <a:xfrm>
            <a:off x="4760213" y="5361956"/>
            <a:ext cx="1590014" cy="286437"/>
          </a:xfrm>
          <a:prstGeom prst="rightArrow">
            <a:avLst/>
          </a:prstGeom>
          <a:solidFill>
            <a:srgbClr val="4F81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4F81BD"/>
              </a:solidFill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9B8103DB-4371-BE08-1FBF-301C74C290C8}"/>
              </a:ext>
            </a:extLst>
          </p:cNvPr>
          <p:cNvSpPr/>
          <p:nvPr/>
        </p:nvSpPr>
        <p:spPr>
          <a:xfrm>
            <a:off x="7187126" y="3446599"/>
            <a:ext cx="2870198" cy="5658909"/>
          </a:xfrm>
          <a:prstGeom prst="roundRect">
            <a:avLst/>
          </a:prstGeom>
          <a:noFill/>
          <a:ln w="57150">
            <a:solidFill>
              <a:srgbClr val="ED71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DC55070-A517-16A6-371F-B00CBEDBF9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제목 6">
            <a:extLst>
              <a:ext uri="{FF2B5EF4-FFF2-40B4-BE49-F238E27FC236}">
                <a16:creationId xmlns:a16="http://schemas.microsoft.com/office/drawing/2014/main" id="{5905A620-1486-8F56-050A-7F4185D2720D}"/>
              </a:ext>
            </a:extLst>
          </p:cNvPr>
          <p:cNvSpPr txBox="1">
            <a:spLocks/>
          </p:cNvSpPr>
          <p:nvPr/>
        </p:nvSpPr>
        <p:spPr>
          <a:xfrm>
            <a:off x="905719" y="606175"/>
            <a:ext cx="10888494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dirty="0" err="1">
                <a:solidFill>
                  <a:srgbClr val="595959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대기열</a:t>
            </a:r>
            <a:r>
              <a:rPr lang="ko-KR" altLang="en-US" dirty="0">
                <a:solidFill>
                  <a:srgbClr val="595959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 구현 로직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16064279-164D-F398-AA0C-FA67BBAB70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8844" y="4435598"/>
            <a:ext cx="1892297" cy="1892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0">
            <a:extLst>
              <a:ext uri="{FF2B5EF4-FFF2-40B4-BE49-F238E27FC236}">
                <a16:creationId xmlns:a16="http://schemas.microsoft.com/office/drawing/2014/main" id="{5FE779C2-32C7-1CE8-093E-B014BE3397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1127" y="6600978"/>
            <a:ext cx="1892297" cy="1892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01EEAD11-4D5C-6BB8-C644-F4A92E5F8175}"/>
              </a:ext>
            </a:extLst>
          </p:cNvPr>
          <p:cNvSpPr txBox="1"/>
          <p:nvPr/>
        </p:nvSpPr>
        <p:spPr>
          <a:xfrm>
            <a:off x="7697956" y="6075998"/>
            <a:ext cx="20515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Numbering SVC</a:t>
            </a:r>
            <a:endParaRPr lang="ko-KR" altLang="en-US" sz="2000" dirty="0">
              <a:latin typeface="CJ ONLYONE NEW 본문 Regular" panose="00000500000000000000" pitchFamily="2" charset="-127"/>
              <a:ea typeface="CJ ONLYONE NEW 본문 Regular" panose="00000500000000000000" pitchFamily="2" charset="-127"/>
            </a:endParaRPr>
          </a:p>
        </p:txBody>
      </p:sp>
      <p:sp>
        <p:nvSpPr>
          <p:cNvPr id="7" name="오른쪽 화살표 6"/>
          <p:cNvSpPr/>
          <p:nvPr/>
        </p:nvSpPr>
        <p:spPr>
          <a:xfrm>
            <a:off x="4725862" y="7036446"/>
            <a:ext cx="1590014" cy="286437"/>
          </a:xfrm>
          <a:prstGeom prst="rightArrow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4"/>
          <a:srcRect l="871" t="617" r="-871" b="31945"/>
          <a:stretch/>
        </p:blipFill>
        <p:spPr>
          <a:xfrm>
            <a:off x="7642470" y="2431634"/>
            <a:ext cx="1974549" cy="1879909"/>
          </a:xfrm>
          <a:prstGeom prst="rect">
            <a:avLst/>
          </a:prstGeom>
        </p:spPr>
      </p:pic>
      <p:sp>
        <p:nvSpPr>
          <p:cNvPr id="34" name="오른쪽 화살표 33"/>
          <p:cNvSpPr/>
          <p:nvPr/>
        </p:nvSpPr>
        <p:spPr>
          <a:xfrm>
            <a:off x="4760213" y="5361957"/>
            <a:ext cx="1590014" cy="286437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1" name="그림 5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49085" y="3301408"/>
            <a:ext cx="1610228" cy="1462350"/>
          </a:xfrm>
          <a:prstGeom prst="rect">
            <a:avLst/>
          </a:prstGeom>
        </p:spPr>
      </p:pic>
      <p:sp>
        <p:nvSpPr>
          <p:cNvPr id="52" name="오른쪽 화살표 51"/>
          <p:cNvSpPr/>
          <p:nvPr/>
        </p:nvSpPr>
        <p:spPr>
          <a:xfrm>
            <a:off x="11695750" y="4129768"/>
            <a:ext cx="2046450" cy="341277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52"/>
          <p:cNvSpPr txBox="1"/>
          <p:nvPr/>
        </p:nvSpPr>
        <p:spPr>
          <a:xfrm>
            <a:off x="11935141" y="3717686"/>
            <a:ext cx="16153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순번 저장</a:t>
            </a:r>
            <a:endParaRPr lang="en-US" altLang="ko-KR" sz="2400" dirty="0">
              <a:latin typeface="CJ ONLYONE NEW 본문 Regular" panose="00000500000000000000" pitchFamily="2" charset="-127"/>
              <a:ea typeface="CJ ONLYONE NEW 본문 Regular" panose="00000500000000000000" pitchFamily="2" charset="-127"/>
            </a:endParaRPr>
          </a:p>
        </p:txBody>
      </p:sp>
      <p:sp>
        <p:nvSpPr>
          <p:cNvPr id="14" name="직사각형 13"/>
          <p:cNvSpPr/>
          <p:nvPr/>
        </p:nvSpPr>
        <p:spPr>
          <a:xfrm rot="10800000">
            <a:off x="11714087" y="7531887"/>
            <a:ext cx="3322320" cy="1569720"/>
          </a:xfrm>
          <a:prstGeom prst="rect">
            <a:avLst/>
          </a:prstGeom>
          <a:solidFill>
            <a:srgbClr val="E4DF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 rot="10800000">
            <a:off x="12031983" y="7988490"/>
            <a:ext cx="671754" cy="67175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타원 59"/>
          <p:cNvSpPr/>
          <p:nvPr/>
        </p:nvSpPr>
        <p:spPr>
          <a:xfrm rot="10800000">
            <a:off x="13034973" y="7964690"/>
            <a:ext cx="671754" cy="671754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0" name="그림 4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957854" y="5341490"/>
            <a:ext cx="1520868" cy="152086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4944408-2FC0-D7D6-0EC5-257D6C08EB0C}"/>
              </a:ext>
            </a:extLst>
          </p:cNvPr>
          <p:cNvSpPr txBox="1"/>
          <p:nvPr/>
        </p:nvSpPr>
        <p:spPr>
          <a:xfrm>
            <a:off x="14096067" y="4589000"/>
            <a:ext cx="27830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  <a:cs typeface="Arial" panose="020B0604020202020204" pitchFamily="34" charset="0"/>
              </a:rPr>
              <a:t>Redis</a:t>
            </a:r>
            <a:endParaRPr lang="ko-KR" altLang="en-US" sz="2800" b="1" dirty="0">
              <a:latin typeface="CJ ONLYONE NEW 본문 Regular" panose="00000500000000000000" pitchFamily="2" charset="-127"/>
              <a:ea typeface="CJ ONLYONE NEW 본문 Regular" panose="00000500000000000000" pitchFamily="2" charset="-127"/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B4ABA53-22B6-0FD6-4970-C8AA039AE856}"/>
              </a:ext>
            </a:extLst>
          </p:cNvPr>
          <p:cNvSpPr txBox="1"/>
          <p:nvPr/>
        </p:nvSpPr>
        <p:spPr>
          <a:xfrm>
            <a:off x="7265611" y="4056288"/>
            <a:ext cx="27830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  <a:cs typeface="Arial" panose="020B0604020202020204" pitchFamily="34" charset="0"/>
              </a:rPr>
              <a:t>ECS</a:t>
            </a:r>
            <a:endParaRPr lang="ko-KR" altLang="en-US" sz="2800" b="1" dirty="0">
              <a:latin typeface="CJ ONLYONE NEW 본문 Regular" panose="00000500000000000000" pitchFamily="2" charset="-127"/>
              <a:ea typeface="CJ ONLYONE NEW 본문 Regular" panose="00000500000000000000" pitchFamily="2" charset="-127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235D7DB-8B0D-0CD7-850A-F7EA9253E945}"/>
              </a:ext>
            </a:extLst>
          </p:cNvPr>
          <p:cNvSpPr txBox="1"/>
          <p:nvPr/>
        </p:nvSpPr>
        <p:spPr>
          <a:xfrm>
            <a:off x="14280652" y="6747288"/>
            <a:ext cx="27830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  <a:cs typeface="Arial" panose="020B0604020202020204" pitchFamily="34" charset="0"/>
              </a:rPr>
              <a:t>SQS</a:t>
            </a:r>
            <a:endParaRPr lang="ko-KR" altLang="en-US" sz="2800" b="1" dirty="0">
              <a:latin typeface="CJ ONLYONE NEW 본문 Regular" panose="00000500000000000000" pitchFamily="2" charset="-127"/>
              <a:ea typeface="CJ ONLYONE NEW 본문 Regular" panose="00000500000000000000" pitchFamily="2" charset="-127"/>
              <a:cs typeface="Arial" panose="020B0604020202020204" pitchFamily="34" charset="0"/>
            </a:endParaRPr>
          </a:p>
        </p:txBody>
      </p:sp>
      <p:sp>
        <p:nvSpPr>
          <p:cNvPr id="11" name="타원 10"/>
          <p:cNvSpPr/>
          <p:nvPr/>
        </p:nvSpPr>
        <p:spPr>
          <a:xfrm rot="10800000">
            <a:off x="14702674" y="7547127"/>
            <a:ext cx="653773" cy="1554480"/>
          </a:xfrm>
          <a:prstGeom prst="ellipse">
            <a:avLst/>
          </a:prstGeom>
          <a:solidFill>
            <a:srgbClr val="E4DFFC"/>
          </a:solidFill>
          <a:ln>
            <a:solidFill>
              <a:srgbClr val="8C4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1F4316A-25D4-F7A4-8D52-8E9B9ED0856C}"/>
              </a:ext>
            </a:extLst>
          </p:cNvPr>
          <p:cNvSpPr txBox="1"/>
          <p:nvPr/>
        </p:nvSpPr>
        <p:spPr>
          <a:xfrm>
            <a:off x="8015905" y="8244059"/>
            <a:ext cx="20515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Seat SVC</a:t>
            </a:r>
            <a:endParaRPr lang="ko-KR" altLang="en-US" sz="2000" dirty="0">
              <a:latin typeface="CJ ONLYONE NEW 본문 Regular" panose="00000500000000000000" pitchFamily="2" charset="-127"/>
              <a:ea typeface="CJ ONLYONE NEW 본문 Regular" panose="00000500000000000000" pitchFamily="2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80316211-D73C-B7A8-483B-21848B8650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44490" y="4704919"/>
            <a:ext cx="1417491" cy="1353654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FC8D2BA8-B426-014F-500E-13C58440DD85}"/>
              </a:ext>
            </a:extLst>
          </p:cNvPr>
          <p:cNvSpPr txBox="1"/>
          <p:nvPr/>
        </p:nvSpPr>
        <p:spPr>
          <a:xfrm>
            <a:off x="3081866" y="6025232"/>
            <a:ext cx="4172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USER 1</a:t>
            </a:r>
            <a:endParaRPr lang="ko-KR" altLang="en-US" dirty="0">
              <a:latin typeface="CJ ONLYONE NEW 본문 Regular" panose="00000500000000000000" pitchFamily="2" charset="-127"/>
              <a:ea typeface="CJ ONLYONE NEW 본문 Regular" panose="00000500000000000000" pitchFamily="2" charset="-127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3352D290-AB35-76F4-FF37-86E3E455AA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44490" y="6462304"/>
            <a:ext cx="1417491" cy="1353654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3542D816-E64A-63FA-DC2B-393A49FF1B6F}"/>
              </a:ext>
            </a:extLst>
          </p:cNvPr>
          <p:cNvSpPr txBox="1"/>
          <p:nvPr/>
        </p:nvSpPr>
        <p:spPr>
          <a:xfrm>
            <a:off x="3081867" y="7782617"/>
            <a:ext cx="4172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USER 2</a:t>
            </a:r>
            <a:endParaRPr lang="ko-KR" altLang="en-US" dirty="0">
              <a:latin typeface="CJ ONLYONE NEW 본문 Regular" panose="00000500000000000000" pitchFamily="2" charset="-127"/>
              <a:ea typeface="CJ ONLYONE NEW 본문 Regular" panose="00000500000000000000" pitchFamily="2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1B61AD9-18BA-4686-ADB6-2D79EB2B9222}"/>
              </a:ext>
            </a:extLst>
          </p:cNvPr>
          <p:cNvSpPr txBox="1"/>
          <p:nvPr/>
        </p:nvSpPr>
        <p:spPr>
          <a:xfrm>
            <a:off x="4833153" y="4989766"/>
            <a:ext cx="17565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예매 요청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C6D24C0-A8A3-4485-FB24-7707D2BBB6E9}"/>
              </a:ext>
            </a:extLst>
          </p:cNvPr>
          <p:cNvSpPr txBox="1"/>
          <p:nvPr/>
        </p:nvSpPr>
        <p:spPr>
          <a:xfrm>
            <a:off x="4833153" y="6657233"/>
            <a:ext cx="17565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예매 요청</a:t>
            </a:r>
          </a:p>
        </p:txBody>
      </p:sp>
      <p:sp>
        <p:nvSpPr>
          <p:cNvPr id="70" name="오른쪽 화살표 51">
            <a:extLst>
              <a:ext uri="{FF2B5EF4-FFF2-40B4-BE49-F238E27FC236}">
                <a16:creationId xmlns:a16="http://schemas.microsoft.com/office/drawing/2014/main" id="{E62F9D06-0036-02E7-F1E8-CB1F3B58E6DA}"/>
              </a:ext>
            </a:extLst>
          </p:cNvPr>
          <p:cNvSpPr/>
          <p:nvPr/>
        </p:nvSpPr>
        <p:spPr>
          <a:xfrm>
            <a:off x="11690680" y="6024401"/>
            <a:ext cx="2051520" cy="341277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2828B160-066C-CA43-A72C-941BAE02EA28}"/>
              </a:ext>
            </a:extLst>
          </p:cNvPr>
          <p:cNvSpPr txBox="1"/>
          <p:nvPr/>
        </p:nvSpPr>
        <p:spPr>
          <a:xfrm>
            <a:off x="11935141" y="5612319"/>
            <a:ext cx="16153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err="1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대기열</a:t>
            </a:r>
            <a:r>
              <a:rPr lang="ko-KR" altLang="en-US" sz="24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 추가</a:t>
            </a:r>
            <a:endParaRPr lang="en-US" altLang="ko-KR" sz="2400" dirty="0">
              <a:latin typeface="CJ ONLYONE NEW 본문 Regular" panose="00000500000000000000" pitchFamily="2" charset="-127"/>
              <a:ea typeface="CJ ONLYONE NEW 본문 Regular" panose="00000500000000000000" pitchFamily="2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6D7C5E76-8D4B-858E-2593-D6D2CEB9A7D0}"/>
              </a:ext>
            </a:extLst>
          </p:cNvPr>
          <p:cNvSpPr/>
          <p:nvPr/>
        </p:nvSpPr>
        <p:spPr>
          <a:xfrm>
            <a:off x="9662568" y="5307057"/>
            <a:ext cx="2051520" cy="17163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E72A57A9-246D-E882-EE99-5AA6E47B6727}"/>
              </a:ext>
            </a:extLst>
          </p:cNvPr>
          <p:cNvSpPr/>
          <p:nvPr/>
        </p:nvSpPr>
        <p:spPr>
          <a:xfrm rot="5400000">
            <a:off x="10755808" y="5167596"/>
            <a:ext cx="2051520" cy="17163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B9A28F3-9222-2F6B-3426-F586E9E65716}"/>
              </a:ext>
            </a:extLst>
          </p:cNvPr>
          <p:cNvSpPr/>
          <p:nvPr/>
        </p:nvSpPr>
        <p:spPr>
          <a:xfrm>
            <a:off x="4499357" y="2589403"/>
            <a:ext cx="11634411" cy="7210732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25FA442-11DD-BE42-C480-E64E40836871}"/>
              </a:ext>
            </a:extLst>
          </p:cNvPr>
          <p:cNvSpPr txBox="1"/>
          <p:nvPr/>
        </p:nvSpPr>
        <p:spPr>
          <a:xfrm>
            <a:off x="15245351" y="1177674"/>
            <a:ext cx="2111623" cy="35186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8770"/>
              </a:lnSpc>
            </a:pPr>
            <a:r>
              <a:rPr lang="en-US" altLang="ko-KR" sz="1900" b="0" i="0" u="none" strike="noStrike" dirty="0">
                <a:solidFill>
                  <a:srgbClr val="595959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02 </a:t>
            </a:r>
            <a:r>
              <a:rPr lang="ko-KR" altLang="en-US" sz="1900" dirty="0">
                <a:solidFill>
                  <a:srgbClr val="595959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주요 아키텍처</a:t>
            </a:r>
            <a:endParaRPr lang="ko-KR" altLang="en-US" sz="1900" b="0" i="0" u="none" strike="noStrike" dirty="0">
              <a:solidFill>
                <a:srgbClr val="595959"/>
              </a:solidFill>
              <a:latin typeface="CJ ONLYONE NEW 제목 Bold" panose="00000800000000000000" pitchFamily="2" charset="-127"/>
              <a:ea typeface="CJ ONLYONE NEW 제목 Bold" panose="00000800000000000000" pitchFamily="2" charset="-127"/>
            </a:endParaRPr>
          </a:p>
        </p:txBody>
      </p:sp>
      <p:sp>
        <p:nvSpPr>
          <p:cNvPr id="2" name="모서리가 둥근 직사각형 27">
            <a:extLst>
              <a:ext uri="{FF2B5EF4-FFF2-40B4-BE49-F238E27FC236}">
                <a16:creationId xmlns:a16="http://schemas.microsoft.com/office/drawing/2014/main" id="{5C302E28-8DDA-8126-F79F-57A14549263D}"/>
              </a:ext>
            </a:extLst>
          </p:cNvPr>
          <p:cNvSpPr/>
          <p:nvPr/>
        </p:nvSpPr>
        <p:spPr>
          <a:xfrm>
            <a:off x="1143092" y="2891474"/>
            <a:ext cx="4257583" cy="160538"/>
          </a:xfrm>
          <a:prstGeom prst="roundRect">
            <a:avLst/>
          </a:prstGeom>
          <a:solidFill>
            <a:srgbClr val="E4DF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EC4271-8B42-9FFE-6BB5-0117DBE0C381}"/>
              </a:ext>
            </a:extLst>
          </p:cNvPr>
          <p:cNvSpPr txBox="1"/>
          <p:nvPr/>
        </p:nvSpPr>
        <p:spPr>
          <a:xfrm>
            <a:off x="1143093" y="2495335"/>
            <a:ext cx="44929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MSA </a:t>
            </a:r>
            <a:r>
              <a:rPr lang="ko-KR" altLang="en-US" sz="32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기반의 비동기 처리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06DBF1-A692-0767-6A54-701765562155}"/>
              </a:ext>
            </a:extLst>
          </p:cNvPr>
          <p:cNvSpPr txBox="1"/>
          <p:nvPr/>
        </p:nvSpPr>
        <p:spPr>
          <a:xfrm>
            <a:off x="11181162" y="2329649"/>
            <a:ext cx="3910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예약 요청 처리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4B2FB8F9-DA03-701D-A3B4-62196D834091}"/>
              </a:ext>
            </a:extLst>
          </p:cNvPr>
          <p:cNvCxnSpPr>
            <a:cxnSpLocks/>
          </p:cNvCxnSpPr>
          <p:nvPr/>
        </p:nvCxnSpPr>
        <p:spPr>
          <a:xfrm>
            <a:off x="9519753" y="2574373"/>
            <a:ext cx="0" cy="2005135"/>
          </a:xfrm>
          <a:prstGeom prst="line">
            <a:avLst/>
          </a:prstGeom>
          <a:ln w="57150">
            <a:solidFill>
              <a:srgbClr val="8C4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>
            <a:extLst>
              <a:ext uri="{FF2B5EF4-FFF2-40B4-BE49-F238E27FC236}">
                <a16:creationId xmlns:a16="http://schemas.microsoft.com/office/drawing/2014/main" id="{3C86DEE5-3DF1-5E6D-29CF-F9F21DBA6FF7}"/>
              </a:ext>
            </a:extLst>
          </p:cNvPr>
          <p:cNvSpPr/>
          <p:nvPr/>
        </p:nvSpPr>
        <p:spPr>
          <a:xfrm>
            <a:off x="10967473" y="2445043"/>
            <a:ext cx="228600" cy="228600"/>
          </a:xfrm>
          <a:prstGeom prst="ellipse">
            <a:avLst/>
          </a:prstGeom>
          <a:solidFill>
            <a:srgbClr val="8C4FFF"/>
          </a:solidFill>
          <a:ln>
            <a:solidFill>
              <a:srgbClr val="8C4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DC763E51-ADEF-CA18-6A4D-57B9528CCD36}"/>
              </a:ext>
            </a:extLst>
          </p:cNvPr>
          <p:cNvSpPr/>
          <p:nvPr/>
        </p:nvSpPr>
        <p:spPr>
          <a:xfrm>
            <a:off x="7681250" y="4593958"/>
            <a:ext cx="2000368" cy="2005261"/>
          </a:xfrm>
          <a:prstGeom prst="roundRect">
            <a:avLst>
              <a:gd name="adj" fmla="val 6799"/>
            </a:avLst>
          </a:prstGeom>
          <a:noFill/>
          <a:ln w="57150">
            <a:solidFill>
              <a:srgbClr val="8C4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89A0AE1D-FB84-252E-F5DE-2D32859C626F}"/>
              </a:ext>
            </a:extLst>
          </p:cNvPr>
          <p:cNvCxnSpPr>
            <a:cxnSpLocks/>
            <a:endCxn id="9" idx="2"/>
          </p:cNvCxnSpPr>
          <p:nvPr/>
        </p:nvCxnSpPr>
        <p:spPr>
          <a:xfrm flipV="1">
            <a:off x="9519753" y="2559343"/>
            <a:ext cx="1447720" cy="15030"/>
          </a:xfrm>
          <a:prstGeom prst="line">
            <a:avLst/>
          </a:prstGeom>
          <a:ln w="57150">
            <a:solidFill>
              <a:srgbClr val="8C4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C4E5EEE1-3B55-5376-A36D-1BE9EC8DAE29}"/>
              </a:ext>
            </a:extLst>
          </p:cNvPr>
          <p:cNvSpPr txBox="1"/>
          <p:nvPr/>
        </p:nvSpPr>
        <p:spPr>
          <a:xfrm>
            <a:off x="11180485" y="8266525"/>
            <a:ext cx="3910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좌석창</a:t>
            </a:r>
            <a:r>
              <a:rPr lang="ko-KR" altLang="en-US" sz="24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 제공 처리</a:t>
            </a: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DCB0E797-B58C-F13A-DC93-8E86B280EE8C}"/>
              </a:ext>
            </a:extLst>
          </p:cNvPr>
          <p:cNvSpPr/>
          <p:nvPr/>
        </p:nvSpPr>
        <p:spPr>
          <a:xfrm>
            <a:off x="11002685" y="8383083"/>
            <a:ext cx="228600" cy="228600"/>
          </a:xfrm>
          <a:prstGeom prst="ellipse">
            <a:avLst/>
          </a:prstGeom>
          <a:solidFill>
            <a:srgbClr val="8C4FFF"/>
          </a:solidFill>
          <a:ln>
            <a:solidFill>
              <a:srgbClr val="8C4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9DEE5E00-FC88-3CF3-F1B7-63E0F086B97E}"/>
              </a:ext>
            </a:extLst>
          </p:cNvPr>
          <p:cNvSpPr/>
          <p:nvPr/>
        </p:nvSpPr>
        <p:spPr>
          <a:xfrm>
            <a:off x="7687881" y="6747288"/>
            <a:ext cx="2000368" cy="2005261"/>
          </a:xfrm>
          <a:prstGeom prst="roundRect">
            <a:avLst>
              <a:gd name="adj" fmla="val 6799"/>
            </a:avLst>
          </a:prstGeom>
          <a:noFill/>
          <a:ln w="57150">
            <a:solidFill>
              <a:srgbClr val="8C4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BD0DF19D-78C0-384E-ED58-D73A9135B133}"/>
              </a:ext>
            </a:extLst>
          </p:cNvPr>
          <p:cNvCxnSpPr>
            <a:cxnSpLocks/>
          </p:cNvCxnSpPr>
          <p:nvPr/>
        </p:nvCxnSpPr>
        <p:spPr>
          <a:xfrm>
            <a:off x="9700949" y="8498751"/>
            <a:ext cx="1426589" cy="0"/>
          </a:xfrm>
          <a:prstGeom prst="line">
            <a:avLst/>
          </a:prstGeom>
          <a:ln w="57150">
            <a:solidFill>
              <a:srgbClr val="8C4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0D44EB2A-42D7-EF83-2612-5FA462E3C42C}"/>
              </a:ext>
            </a:extLst>
          </p:cNvPr>
          <p:cNvSpPr/>
          <p:nvPr/>
        </p:nvSpPr>
        <p:spPr>
          <a:xfrm>
            <a:off x="7480300" y="6747288"/>
            <a:ext cx="2368956" cy="2110263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4" name="그림 53">
            <a:extLst>
              <a:ext uri="{FF2B5EF4-FFF2-40B4-BE49-F238E27FC236}">
                <a16:creationId xmlns:a16="http://schemas.microsoft.com/office/drawing/2014/main" id="{208B920A-339D-BE93-C5FC-7AEAB50AEBA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60213" y="4272127"/>
            <a:ext cx="9859261" cy="4182510"/>
          </a:xfrm>
          <a:prstGeom prst="rect">
            <a:avLst/>
          </a:prstGeom>
          <a:ln w="38100">
            <a:solidFill>
              <a:srgbClr val="8C4FFF"/>
            </a:solidFill>
          </a:ln>
        </p:spPr>
      </p:pic>
    </p:spTree>
    <p:extLst>
      <p:ext uri="{BB962C8B-B14F-4D97-AF65-F5344CB8AC3E}">
        <p14:creationId xmlns:p14="http://schemas.microsoft.com/office/powerpoint/2010/main" val="3122957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  <p:bldP spid="7" grpId="0" animBg="1"/>
      <p:bldP spid="34" grpId="0" animBg="1"/>
      <p:bldP spid="14" grpId="0" animBg="1"/>
      <p:bldP spid="18" grpId="0" animBg="1"/>
      <p:bldP spid="60" grpId="0" animBg="1"/>
      <p:bldP spid="11" grpId="0" animBg="1"/>
      <p:bldP spid="42" grpId="0"/>
      <p:bldP spid="43" grpId="0"/>
      <p:bldP spid="31" grpId="0" animBg="1"/>
      <p:bldP spid="6" grpId="0"/>
      <p:bldP spid="9" grpId="0" animBg="1"/>
      <p:bldP spid="10" grpId="0" animBg="1"/>
      <p:bldP spid="37" grpId="0"/>
      <p:bldP spid="39" grpId="0" animBg="1"/>
      <p:bldP spid="40" grpId="0" animBg="1"/>
      <p:bldP spid="48" grpId="0" animBg="1"/>
      <p:bldP spid="48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8784ED-E747-A6A5-41C5-5D511D3D8A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타원 56">
            <a:extLst>
              <a:ext uri="{FF2B5EF4-FFF2-40B4-BE49-F238E27FC236}">
                <a16:creationId xmlns:a16="http://schemas.microsoft.com/office/drawing/2014/main" id="{786CF4F3-7596-BE11-23E8-C98C02B01BDE}"/>
              </a:ext>
            </a:extLst>
          </p:cNvPr>
          <p:cNvSpPr/>
          <p:nvPr/>
        </p:nvSpPr>
        <p:spPr>
          <a:xfrm rot="10800000">
            <a:off x="11387201" y="7297752"/>
            <a:ext cx="653773" cy="1554480"/>
          </a:xfrm>
          <a:prstGeom prst="ellipse">
            <a:avLst/>
          </a:prstGeom>
          <a:solidFill>
            <a:srgbClr val="E4DFFC"/>
          </a:solidFill>
          <a:ln>
            <a:solidFill>
              <a:srgbClr val="8C4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오른쪽 화살표 66">
            <a:extLst>
              <a:ext uri="{FF2B5EF4-FFF2-40B4-BE49-F238E27FC236}">
                <a16:creationId xmlns:a16="http://schemas.microsoft.com/office/drawing/2014/main" id="{2951C081-544E-40B3-E386-628C39E68B4F}"/>
              </a:ext>
            </a:extLst>
          </p:cNvPr>
          <p:cNvSpPr/>
          <p:nvPr/>
        </p:nvSpPr>
        <p:spPr>
          <a:xfrm rot="10800000">
            <a:off x="4760213" y="7202136"/>
            <a:ext cx="1590014" cy="286437"/>
          </a:xfrm>
          <a:prstGeom prst="rightArrow">
            <a:avLst/>
          </a:prstGeom>
          <a:solidFill>
            <a:srgbClr val="4F81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4F81BD"/>
              </a:solidFill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F00CF110-78FB-1678-630D-C1F48AD1B8E4}"/>
              </a:ext>
            </a:extLst>
          </p:cNvPr>
          <p:cNvSpPr/>
          <p:nvPr/>
        </p:nvSpPr>
        <p:spPr>
          <a:xfrm>
            <a:off x="7187126" y="3197224"/>
            <a:ext cx="2870198" cy="5658909"/>
          </a:xfrm>
          <a:prstGeom prst="roundRect">
            <a:avLst/>
          </a:prstGeom>
          <a:noFill/>
          <a:ln w="57150">
            <a:solidFill>
              <a:srgbClr val="ED71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ACB6A04-FE62-D4A8-183C-07FCCBFD92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제목 6">
            <a:extLst>
              <a:ext uri="{FF2B5EF4-FFF2-40B4-BE49-F238E27FC236}">
                <a16:creationId xmlns:a16="http://schemas.microsoft.com/office/drawing/2014/main" id="{72DEB7FD-67C1-14B9-82B7-27A951E0F2DD}"/>
              </a:ext>
            </a:extLst>
          </p:cNvPr>
          <p:cNvSpPr txBox="1">
            <a:spLocks/>
          </p:cNvSpPr>
          <p:nvPr/>
        </p:nvSpPr>
        <p:spPr>
          <a:xfrm>
            <a:off x="905719" y="606175"/>
            <a:ext cx="10888494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dirty="0" err="1">
                <a:solidFill>
                  <a:srgbClr val="595959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대기열</a:t>
            </a:r>
            <a:r>
              <a:rPr lang="ko-KR" altLang="en-US" dirty="0">
                <a:solidFill>
                  <a:srgbClr val="595959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 구현 로직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AA4BE13B-97C9-C272-4539-109985C1F4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8844" y="4186223"/>
            <a:ext cx="1892297" cy="1892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0">
            <a:extLst>
              <a:ext uri="{FF2B5EF4-FFF2-40B4-BE49-F238E27FC236}">
                <a16:creationId xmlns:a16="http://schemas.microsoft.com/office/drawing/2014/main" id="{49D52937-751C-BE5E-557B-CDC318C003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1127" y="6351603"/>
            <a:ext cx="1892297" cy="1892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3067AF0E-A43D-EB16-25AB-09D882116851}"/>
              </a:ext>
            </a:extLst>
          </p:cNvPr>
          <p:cNvSpPr txBox="1"/>
          <p:nvPr/>
        </p:nvSpPr>
        <p:spPr>
          <a:xfrm>
            <a:off x="7697956" y="5826623"/>
            <a:ext cx="20515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Numbering SVC</a:t>
            </a:r>
            <a:endParaRPr lang="ko-KR" altLang="en-US" sz="2000" dirty="0">
              <a:latin typeface="CJ ONLYONE NEW 본문 Regular" panose="00000500000000000000" pitchFamily="2" charset="-127"/>
              <a:ea typeface="CJ ONLYONE NEW 본문 Regular" panose="00000500000000000000" pitchFamily="2" charset="-127"/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CF7D5CA3-8FBF-5AC5-4695-07446AAD927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71" t="617" r="-871" b="31945"/>
          <a:stretch/>
        </p:blipFill>
        <p:spPr>
          <a:xfrm>
            <a:off x="7642470" y="2182259"/>
            <a:ext cx="1974549" cy="1879909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ED533403-1576-335F-1EA6-21D5768A74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49085" y="3052033"/>
            <a:ext cx="1610228" cy="1462350"/>
          </a:xfrm>
          <a:prstGeom prst="rect">
            <a:avLst/>
          </a:prstGeom>
        </p:spPr>
      </p:pic>
      <p:sp>
        <p:nvSpPr>
          <p:cNvPr id="52" name="오른쪽 화살표 51">
            <a:extLst>
              <a:ext uri="{FF2B5EF4-FFF2-40B4-BE49-F238E27FC236}">
                <a16:creationId xmlns:a16="http://schemas.microsoft.com/office/drawing/2014/main" id="{EA06255C-254F-DA94-916E-D962D57726D7}"/>
              </a:ext>
            </a:extLst>
          </p:cNvPr>
          <p:cNvSpPr/>
          <p:nvPr/>
        </p:nvSpPr>
        <p:spPr>
          <a:xfrm>
            <a:off x="11695750" y="3880393"/>
            <a:ext cx="2046450" cy="341277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5052145-EDFE-AF46-C74A-16BC7C1EFF35}"/>
              </a:ext>
            </a:extLst>
          </p:cNvPr>
          <p:cNvSpPr txBox="1"/>
          <p:nvPr/>
        </p:nvSpPr>
        <p:spPr>
          <a:xfrm>
            <a:off x="11908756" y="3162169"/>
            <a:ext cx="16153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처리 결과 업데이트</a:t>
            </a:r>
            <a:endParaRPr lang="en-US" altLang="ko-KR" sz="2400" dirty="0">
              <a:latin typeface="CJ ONLYONE NEW 본문 Regular" panose="00000500000000000000" pitchFamily="2" charset="-127"/>
              <a:ea typeface="CJ ONLYONE NEW 본문 Regular" panose="00000500000000000000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FCE8827-2CEC-EB0C-449F-D0F6CBDF942E}"/>
              </a:ext>
            </a:extLst>
          </p:cNvPr>
          <p:cNvSpPr/>
          <p:nvPr/>
        </p:nvSpPr>
        <p:spPr>
          <a:xfrm rot="10800000">
            <a:off x="11714087" y="7282512"/>
            <a:ext cx="3322320" cy="1569720"/>
          </a:xfrm>
          <a:prstGeom prst="rect">
            <a:avLst/>
          </a:prstGeom>
          <a:solidFill>
            <a:srgbClr val="E4DF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4AD0E27F-1ACB-2564-8EEA-9878A355D1A7}"/>
              </a:ext>
            </a:extLst>
          </p:cNvPr>
          <p:cNvSpPr/>
          <p:nvPr/>
        </p:nvSpPr>
        <p:spPr>
          <a:xfrm rot="10800000">
            <a:off x="12031983" y="7739115"/>
            <a:ext cx="671754" cy="67175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DEB77AC6-DDD3-D79F-5138-8EDD9CD5CA0F}"/>
              </a:ext>
            </a:extLst>
          </p:cNvPr>
          <p:cNvSpPr/>
          <p:nvPr/>
        </p:nvSpPr>
        <p:spPr>
          <a:xfrm rot="10800000">
            <a:off x="13024872" y="7714201"/>
            <a:ext cx="671754" cy="671754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0" name="그림 49">
            <a:extLst>
              <a:ext uri="{FF2B5EF4-FFF2-40B4-BE49-F238E27FC236}">
                <a16:creationId xmlns:a16="http://schemas.microsoft.com/office/drawing/2014/main" id="{4A97A6B9-4DCF-1841-EAF6-C1431AE5B7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957854" y="5092115"/>
            <a:ext cx="1520868" cy="152086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C6D2C51-533B-720A-BB45-015A00FA3714}"/>
              </a:ext>
            </a:extLst>
          </p:cNvPr>
          <p:cNvSpPr txBox="1"/>
          <p:nvPr/>
        </p:nvSpPr>
        <p:spPr>
          <a:xfrm>
            <a:off x="14096067" y="4339625"/>
            <a:ext cx="27830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  <a:cs typeface="Arial" panose="020B0604020202020204" pitchFamily="34" charset="0"/>
              </a:rPr>
              <a:t>Redis</a:t>
            </a:r>
            <a:endParaRPr lang="ko-KR" altLang="en-US" sz="2800" b="1" dirty="0">
              <a:latin typeface="CJ ONLYONE NEW 본문 Regular" panose="00000500000000000000" pitchFamily="2" charset="-127"/>
              <a:ea typeface="CJ ONLYONE NEW 본문 Regular" panose="00000500000000000000" pitchFamily="2" charset="-127"/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9C08970-6FD4-308F-74E3-A140DFDCED28}"/>
              </a:ext>
            </a:extLst>
          </p:cNvPr>
          <p:cNvSpPr txBox="1"/>
          <p:nvPr/>
        </p:nvSpPr>
        <p:spPr>
          <a:xfrm>
            <a:off x="7265611" y="3806913"/>
            <a:ext cx="27830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  <a:cs typeface="Arial" panose="020B0604020202020204" pitchFamily="34" charset="0"/>
              </a:rPr>
              <a:t>ECS</a:t>
            </a:r>
            <a:endParaRPr lang="ko-KR" altLang="en-US" sz="2800" b="1" dirty="0">
              <a:latin typeface="CJ ONLYONE NEW 본문 Regular" panose="00000500000000000000" pitchFamily="2" charset="-127"/>
              <a:ea typeface="CJ ONLYONE NEW 본문 Regular" panose="00000500000000000000" pitchFamily="2" charset="-127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B268D44-316D-8483-C641-0F08A9794C6F}"/>
              </a:ext>
            </a:extLst>
          </p:cNvPr>
          <p:cNvSpPr txBox="1"/>
          <p:nvPr/>
        </p:nvSpPr>
        <p:spPr>
          <a:xfrm>
            <a:off x="14280652" y="6497913"/>
            <a:ext cx="27830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  <a:cs typeface="Arial" panose="020B0604020202020204" pitchFamily="34" charset="0"/>
              </a:rPr>
              <a:t>SQS</a:t>
            </a:r>
            <a:endParaRPr lang="ko-KR" altLang="en-US" sz="2800" b="1" dirty="0">
              <a:latin typeface="CJ ONLYONE NEW 본문 Regular" panose="00000500000000000000" pitchFamily="2" charset="-127"/>
              <a:ea typeface="CJ ONLYONE NEW 본문 Regular" panose="00000500000000000000" pitchFamily="2" charset="-127"/>
              <a:cs typeface="Arial" panose="020B0604020202020204" pitchFamily="34" charset="0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56512D44-E405-2182-9F55-1E78787D0BFB}"/>
              </a:ext>
            </a:extLst>
          </p:cNvPr>
          <p:cNvSpPr/>
          <p:nvPr/>
        </p:nvSpPr>
        <p:spPr>
          <a:xfrm rot="10800000">
            <a:off x="14702674" y="7297752"/>
            <a:ext cx="653773" cy="1554480"/>
          </a:xfrm>
          <a:prstGeom prst="ellipse">
            <a:avLst/>
          </a:prstGeom>
          <a:solidFill>
            <a:srgbClr val="E4DFFC"/>
          </a:solidFill>
          <a:ln>
            <a:solidFill>
              <a:srgbClr val="8C4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156D5B6-C2BA-356C-2EF3-7F69F2627787}"/>
              </a:ext>
            </a:extLst>
          </p:cNvPr>
          <p:cNvSpPr txBox="1"/>
          <p:nvPr/>
        </p:nvSpPr>
        <p:spPr>
          <a:xfrm>
            <a:off x="8015905" y="7994684"/>
            <a:ext cx="20515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Seat SVC</a:t>
            </a:r>
            <a:endParaRPr lang="ko-KR" altLang="en-US" sz="2000" dirty="0">
              <a:latin typeface="CJ ONLYONE NEW 본문 Regular" panose="00000500000000000000" pitchFamily="2" charset="-127"/>
              <a:ea typeface="CJ ONLYONE NEW 본문 Regular" panose="00000500000000000000" pitchFamily="2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84FF6E3C-7C10-7524-F461-6DFFEDAC29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44490" y="6545099"/>
            <a:ext cx="1417491" cy="1353654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564610F0-9606-B6E2-8D86-5FAD9F3C097C}"/>
              </a:ext>
            </a:extLst>
          </p:cNvPr>
          <p:cNvSpPr txBox="1"/>
          <p:nvPr/>
        </p:nvSpPr>
        <p:spPr>
          <a:xfrm>
            <a:off x="3081866" y="7865412"/>
            <a:ext cx="4172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USER 1</a:t>
            </a:r>
            <a:endParaRPr lang="ko-KR" altLang="en-US" dirty="0">
              <a:latin typeface="CJ ONLYONE NEW 본문 Regular" panose="00000500000000000000" pitchFamily="2" charset="-127"/>
              <a:ea typeface="CJ ONLYONE NEW 본문 Regular" panose="00000500000000000000" pitchFamily="2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DE25BD95-6B09-877D-F120-8C91565A9DA9}"/>
              </a:ext>
            </a:extLst>
          </p:cNvPr>
          <p:cNvSpPr/>
          <p:nvPr/>
        </p:nvSpPr>
        <p:spPr>
          <a:xfrm>
            <a:off x="9662568" y="6873128"/>
            <a:ext cx="2051520" cy="17163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1A98273B-BE0D-DDD6-0F02-C0C1374BA6EA}"/>
              </a:ext>
            </a:extLst>
          </p:cNvPr>
          <p:cNvSpPr/>
          <p:nvPr/>
        </p:nvSpPr>
        <p:spPr>
          <a:xfrm rot="5400000">
            <a:off x="10755808" y="5931703"/>
            <a:ext cx="2051520" cy="17163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1DF9790-D820-B4F4-BC98-915400D0477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7093" y="3272521"/>
            <a:ext cx="4172989" cy="2900925"/>
          </a:xfrm>
          <a:prstGeom prst="rect">
            <a:avLst/>
          </a:prstGeom>
          <a:ln w="28575">
            <a:solidFill>
              <a:srgbClr val="8C4FFF"/>
            </a:solidFill>
          </a:ln>
        </p:spPr>
      </p:pic>
      <p:sp>
        <p:nvSpPr>
          <p:cNvPr id="8" name="타원 7">
            <a:extLst>
              <a:ext uri="{FF2B5EF4-FFF2-40B4-BE49-F238E27FC236}">
                <a16:creationId xmlns:a16="http://schemas.microsoft.com/office/drawing/2014/main" id="{5CAFF173-9DB1-C629-9089-F7F3C6ED25A4}"/>
              </a:ext>
            </a:extLst>
          </p:cNvPr>
          <p:cNvSpPr/>
          <p:nvPr/>
        </p:nvSpPr>
        <p:spPr>
          <a:xfrm rot="10800000">
            <a:off x="14013439" y="7723040"/>
            <a:ext cx="671754" cy="671754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오른쪽 화살표 66">
            <a:extLst>
              <a:ext uri="{FF2B5EF4-FFF2-40B4-BE49-F238E27FC236}">
                <a16:creationId xmlns:a16="http://schemas.microsoft.com/office/drawing/2014/main" id="{B1920885-040F-D02B-5717-E132757398FE}"/>
              </a:ext>
            </a:extLst>
          </p:cNvPr>
          <p:cNvSpPr/>
          <p:nvPr/>
        </p:nvSpPr>
        <p:spPr>
          <a:xfrm rot="10800000">
            <a:off x="4766002" y="7202136"/>
            <a:ext cx="1590014" cy="286437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4F81BD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1662470-2D10-57E1-713C-76DE744EAB62}"/>
              </a:ext>
            </a:extLst>
          </p:cNvPr>
          <p:cNvSpPr txBox="1"/>
          <p:nvPr/>
        </p:nvSpPr>
        <p:spPr>
          <a:xfrm>
            <a:off x="4799335" y="6740471"/>
            <a:ext cx="17565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좌석창</a:t>
            </a:r>
            <a:r>
              <a:rPr lang="ko-KR" altLang="en-US" sz="24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 점유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39BA76F-D4AB-A0AB-17DC-71D8D06C68AC}"/>
              </a:ext>
            </a:extLst>
          </p:cNvPr>
          <p:cNvSpPr/>
          <p:nvPr/>
        </p:nvSpPr>
        <p:spPr>
          <a:xfrm rot="5400000">
            <a:off x="10755808" y="4932383"/>
            <a:ext cx="2051520" cy="17163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25FA442-11DD-BE42-C480-E64E40836871}"/>
              </a:ext>
            </a:extLst>
          </p:cNvPr>
          <p:cNvSpPr txBox="1"/>
          <p:nvPr/>
        </p:nvSpPr>
        <p:spPr>
          <a:xfrm>
            <a:off x="15245351" y="1177674"/>
            <a:ext cx="2111623" cy="35186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8770"/>
              </a:lnSpc>
            </a:pPr>
            <a:r>
              <a:rPr lang="en-US" altLang="ko-KR" sz="1900" b="0" i="0" u="none" strike="noStrike" dirty="0">
                <a:solidFill>
                  <a:srgbClr val="595959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02 </a:t>
            </a:r>
            <a:r>
              <a:rPr lang="ko-KR" altLang="en-US" sz="1900" dirty="0">
                <a:solidFill>
                  <a:srgbClr val="595959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주요 아키텍처</a:t>
            </a:r>
            <a:endParaRPr lang="ko-KR" altLang="en-US" sz="1900" b="0" i="0" u="none" strike="noStrike" dirty="0">
              <a:solidFill>
                <a:srgbClr val="595959"/>
              </a:solidFill>
              <a:latin typeface="CJ ONLYONE NEW 제목 Bold" panose="00000800000000000000" pitchFamily="2" charset="-127"/>
              <a:ea typeface="CJ ONLYONE NEW 제목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1A04003-57C3-7510-7762-7E2B05454495}"/>
              </a:ext>
            </a:extLst>
          </p:cNvPr>
          <p:cNvSpPr/>
          <p:nvPr/>
        </p:nvSpPr>
        <p:spPr>
          <a:xfrm>
            <a:off x="7410514" y="4330133"/>
            <a:ext cx="2368956" cy="2110263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8331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3.45679E-6 L -0.2033 -0.0589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165" y="-2948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2.59259E-6 L -0.05434 0.00247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17" y="139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-3.33333E-6 L -0.05408 -0.00093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08" y="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60" grpId="0" animBg="1"/>
      <p:bldP spid="8" grpId="0" animBg="1"/>
      <p:bldP spid="9" grpId="0" animBg="1"/>
      <p:bldP spid="1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75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사각형: 둥근 한쪽 모서리 26">
            <a:extLst>
              <a:ext uri="{FF2B5EF4-FFF2-40B4-BE49-F238E27FC236}">
                <a16:creationId xmlns:a16="http://schemas.microsoft.com/office/drawing/2014/main" id="{6AEE4AFD-0302-C0D1-42EE-EF5C11AC705F}"/>
              </a:ext>
            </a:extLst>
          </p:cNvPr>
          <p:cNvSpPr/>
          <p:nvPr/>
        </p:nvSpPr>
        <p:spPr>
          <a:xfrm>
            <a:off x="1071520" y="6993491"/>
            <a:ext cx="6788316" cy="1442950"/>
          </a:xfrm>
          <a:prstGeom prst="round1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>
              <a:latin typeface="CJ ONLYONE NEW 제목 Bold" panose="00000800000000000000" pitchFamily="2" charset="-127"/>
              <a:ea typeface="CJ ONLYONE NEW 제목 Bold" panose="00000800000000000000" pitchFamily="2" charset="-127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98729" y="2869879"/>
            <a:ext cx="2311400" cy="2374900"/>
          </a:xfrm>
          <a:prstGeom prst="rect">
            <a:avLst/>
          </a:prstGeom>
          <a:noFill/>
        </p:spPr>
        <p:txBody>
          <a:bodyPr lIns="0" tIns="0" rIns="0" bIns="0" rtlCol="0" anchor="ctr"/>
          <a:lstStyle/>
          <a:p>
            <a:pPr lvl="0" algn="ctr">
              <a:lnSpc>
                <a:spcPct val="117029"/>
              </a:lnSpc>
            </a:pPr>
            <a:r>
              <a:rPr lang="en-US" sz="7200" b="0" i="0" u="none" strike="noStrike" dirty="0">
                <a:solidFill>
                  <a:srgbClr val="8B76F1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01</a:t>
            </a:r>
          </a:p>
        </p:txBody>
      </p:sp>
      <p:sp>
        <p:nvSpPr>
          <p:cNvPr id="3" name="TextBox 5">
            <a:extLst>
              <a:ext uri="{FF2B5EF4-FFF2-40B4-BE49-F238E27FC236}">
                <a16:creationId xmlns:a16="http://schemas.microsoft.com/office/drawing/2014/main" id="{92356BBD-7FEC-73FC-18B8-FABD8FB806C5}"/>
              </a:ext>
            </a:extLst>
          </p:cNvPr>
          <p:cNvSpPr txBox="1"/>
          <p:nvPr/>
        </p:nvSpPr>
        <p:spPr>
          <a:xfrm>
            <a:off x="3508444" y="3795023"/>
            <a:ext cx="4343400" cy="52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17029"/>
              </a:lnSpc>
            </a:pPr>
            <a:r>
              <a:rPr lang="ko-KR" altLang="en-US" sz="5400" dirty="0">
                <a:solidFill>
                  <a:srgbClr val="8B76F1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  <a:cs typeface="Calibri"/>
              </a:rPr>
              <a:t>기획 과정</a:t>
            </a:r>
            <a:endParaRPr lang="en-US" altLang="ko-KR" sz="5400" dirty="0">
              <a:solidFill>
                <a:srgbClr val="8B76F1"/>
              </a:solidFill>
              <a:latin typeface="CJ ONLYONE NEW 제목 Bold" panose="00000800000000000000" pitchFamily="2" charset="-127"/>
              <a:ea typeface="CJ ONLYONE NEW 제목 Bold" panose="00000800000000000000" pitchFamily="2" charset="-127"/>
              <a:cs typeface="Calibri"/>
            </a:endParaRPr>
          </a:p>
        </p:txBody>
      </p:sp>
      <p:sp>
        <p:nvSpPr>
          <p:cNvPr id="52" name="TextBox 9">
            <a:extLst>
              <a:ext uri="{FF2B5EF4-FFF2-40B4-BE49-F238E27FC236}">
                <a16:creationId xmlns:a16="http://schemas.microsoft.com/office/drawing/2014/main" id="{70086AC6-527B-2BF7-BA08-E8DAB72BB696}"/>
              </a:ext>
            </a:extLst>
          </p:cNvPr>
          <p:cNvSpPr txBox="1"/>
          <p:nvPr/>
        </p:nvSpPr>
        <p:spPr>
          <a:xfrm>
            <a:off x="10359427" y="2863600"/>
            <a:ext cx="2311400" cy="2374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7029"/>
              </a:lnSpc>
            </a:pPr>
            <a:r>
              <a:rPr lang="en-US" sz="7200" dirty="0">
                <a:solidFill>
                  <a:srgbClr val="8B76F1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04</a:t>
            </a:r>
            <a:endParaRPr lang="en-US" sz="7200" b="0" i="0" u="none" strike="noStrike" dirty="0">
              <a:solidFill>
                <a:srgbClr val="8B76F1"/>
              </a:solidFill>
              <a:latin typeface="CJ ONLYONE NEW 제목 Bold" panose="00000800000000000000" pitchFamily="2" charset="-127"/>
              <a:ea typeface="CJ ONLYONE NEW 제목 Bold" panose="00000800000000000000" pitchFamily="2" charset="-127"/>
            </a:endParaRPr>
          </a:p>
        </p:txBody>
      </p:sp>
      <p:sp>
        <p:nvSpPr>
          <p:cNvPr id="53" name="TextBox 5">
            <a:extLst>
              <a:ext uri="{FF2B5EF4-FFF2-40B4-BE49-F238E27FC236}">
                <a16:creationId xmlns:a16="http://schemas.microsoft.com/office/drawing/2014/main" id="{37175773-1CC3-E87E-1E23-176529D850EB}"/>
              </a:ext>
            </a:extLst>
          </p:cNvPr>
          <p:cNvSpPr txBox="1"/>
          <p:nvPr/>
        </p:nvSpPr>
        <p:spPr>
          <a:xfrm>
            <a:off x="12898450" y="3788744"/>
            <a:ext cx="4343400" cy="52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17029"/>
              </a:lnSpc>
            </a:pPr>
            <a:r>
              <a:rPr lang="ko-KR" altLang="en-US" sz="5400" b="0" i="0" u="none" strike="noStrike" dirty="0">
                <a:solidFill>
                  <a:srgbClr val="8B76F1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  <a:cs typeface="Calibri"/>
              </a:rPr>
              <a:t>모니터링</a:t>
            </a:r>
            <a:r>
              <a:rPr lang="en-US" altLang="ko-KR" sz="5400" b="0" i="0" u="none" strike="noStrike" dirty="0">
                <a:solidFill>
                  <a:srgbClr val="8B76F1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  <a:cs typeface="Calibri"/>
              </a:rPr>
              <a:t>/</a:t>
            </a:r>
            <a:r>
              <a:rPr lang="ko-KR" altLang="en-US" sz="5400" b="0" i="0" u="none" strike="noStrike" dirty="0">
                <a:solidFill>
                  <a:srgbClr val="8B76F1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  <a:cs typeface="Calibri"/>
              </a:rPr>
              <a:t>보안</a:t>
            </a:r>
          </a:p>
        </p:txBody>
      </p:sp>
      <p:sp>
        <p:nvSpPr>
          <p:cNvPr id="60" name="TextBox 9">
            <a:extLst>
              <a:ext uri="{FF2B5EF4-FFF2-40B4-BE49-F238E27FC236}">
                <a16:creationId xmlns:a16="http://schemas.microsoft.com/office/drawing/2014/main" id="{0054F184-AAF5-B37F-C09C-B4389DC90259}"/>
              </a:ext>
            </a:extLst>
          </p:cNvPr>
          <p:cNvSpPr txBox="1"/>
          <p:nvPr/>
        </p:nvSpPr>
        <p:spPr>
          <a:xfrm>
            <a:off x="10336321" y="4692472"/>
            <a:ext cx="2311400" cy="2374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7029"/>
              </a:lnSpc>
            </a:pPr>
            <a:r>
              <a:rPr lang="en-US" sz="7200" dirty="0">
                <a:solidFill>
                  <a:srgbClr val="8B76F1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05</a:t>
            </a:r>
            <a:endParaRPr lang="en-US" sz="7200" b="0" i="0" u="none" strike="noStrike" dirty="0">
              <a:solidFill>
                <a:srgbClr val="8B76F1"/>
              </a:solidFill>
              <a:latin typeface="CJ ONLYONE NEW 제목 Bold" panose="00000800000000000000" pitchFamily="2" charset="-127"/>
              <a:ea typeface="CJ ONLYONE NEW 제목 Bold" panose="00000800000000000000" pitchFamily="2" charset="-127"/>
            </a:endParaRPr>
          </a:p>
        </p:txBody>
      </p:sp>
      <p:sp>
        <p:nvSpPr>
          <p:cNvPr id="61" name="TextBox 5">
            <a:extLst>
              <a:ext uri="{FF2B5EF4-FFF2-40B4-BE49-F238E27FC236}">
                <a16:creationId xmlns:a16="http://schemas.microsoft.com/office/drawing/2014/main" id="{01F8B69E-D63F-B66A-715E-E23D567E3210}"/>
              </a:ext>
            </a:extLst>
          </p:cNvPr>
          <p:cNvSpPr txBox="1"/>
          <p:nvPr/>
        </p:nvSpPr>
        <p:spPr>
          <a:xfrm>
            <a:off x="12908583" y="5618688"/>
            <a:ext cx="4343400" cy="52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17029"/>
              </a:lnSpc>
            </a:pPr>
            <a:r>
              <a:rPr lang="ko-KR" altLang="en-US" sz="5400" dirty="0">
                <a:solidFill>
                  <a:srgbClr val="8B76F1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  <a:cs typeface="Calibri"/>
              </a:rPr>
              <a:t>비용 분석</a:t>
            </a:r>
            <a:endParaRPr lang="ko-KR" sz="5400" b="0" i="0" u="none" strike="noStrike" dirty="0">
              <a:solidFill>
                <a:srgbClr val="8B76F1"/>
              </a:solidFill>
              <a:latin typeface="CJ ONLYONE NEW 제목 Bold" panose="00000800000000000000" pitchFamily="2" charset="-127"/>
              <a:ea typeface="CJ ONLYONE NEW 제목 Bold" panose="00000800000000000000" pitchFamily="2" charset="-127"/>
              <a:cs typeface="Calibri"/>
            </a:endParaRPr>
          </a:p>
        </p:txBody>
      </p:sp>
      <p:pic>
        <p:nvPicPr>
          <p:cNvPr id="28" name="Picture 7">
            <a:extLst>
              <a:ext uri="{FF2B5EF4-FFF2-40B4-BE49-F238E27FC236}">
                <a16:creationId xmlns:a16="http://schemas.microsoft.com/office/drawing/2014/main" id="{0157C59D-6442-A651-658D-3B86E2B6B8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343504" y="5467250"/>
            <a:ext cx="5505260" cy="107615"/>
          </a:xfrm>
          <a:prstGeom prst="rect">
            <a:avLst/>
          </a:prstGeom>
        </p:spPr>
      </p:pic>
      <p:sp>
        <p:nvSpPr>
          <p:cNvPr id="7" name="제목 6">
            <a:extLst>
              <a:ext uri="{FF2B5EF4-FFF2-40B4-BE49-F238E27FC236}">
                <a16:creationId xmlns:a16="http://schemas.microsoft.com/office/drawing/2014/main" id="{7F71397F-B561-BF58-A238-D07DD954AC68}"/>
              </a:ext>
            </a:extLst>
          </p:cNvPr>
          <p:cNvSpPr txBox="1">
            <a:spLocks/>
          </p:cNvSpPr>
          <p:nvPr/>
        </p:nvSpPr>
        <p:spPr>
          <a:xfrm>
            <a:off x="905719" y="606175"/>
            <a:ext cx="10888494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dirty="0">
                <a:solidFill>
                  <a:srgbClr val="595959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목차</a:t>
            </a:r>
          </a:p>
        </p:txBody>
      </p:sp>
      <p:sp>
        <p:nvSpPr>
          <p:cNvPr id="11" name="TextBox 9">
            <a:extLst>
              <a:ext uri="{FF2B5EF4-FFF2-40B4-BE49-F238E27FC236}">
                <a16:creationId xmlns:a16="http://schemas.microsoft.com/office/drawing/2014/main" id="{E5BED7DF-2130-BA70-3F38-8AB667919064}"/>
              </a:ext>
            </a:extLst>
          </p:cNvPr>
          <p:cNvSpPr txBox="1"/>
          <p:nvPr/>
        </p:nvSpPr>
        <p:spPr>
          <a:xfrm>
            <a:off x="10344314" y="6515665"/>
            <a:ext cx="2311400" cy="2374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7029"/>
              </a:lnSpc>
            </a:pPr>
            <a:r>
              <a:rPr lang="en-US" sz="7200" dirty="0">
                <a:solidFill>
                  <a:srgbClr val="8B76F1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06</a:t>
            </a:r>
            <a:endParaRPr lang="en-US" sz="7200" b="0" i="0" u="none" strike="noStrike" dirty="0">
              <a:solidFill>
                <a:srgbClr val="8B76F1"/>
              </a:solidFill>
              <a:latin typeface="CJ ONLYONE NEW 제목 Bold" panose="00000800000000000000" pitchFamily="2" charset="-127"/>
              <a:ea typeface="CJ ONLYONE NEW 제목 Bold" panose="00000800000000000000" pitchFamily="2" charset="-127"/>
            </a:endParaRPr>
          </a:p>
        </p:txBody>
      </p:sp>
      <p:sp>
        <p:nvSpPr>
          <p:cNvPr id="13" name="TextBox 5">
            <a:extLst>
              <a:ext uri="{FF2B5EF4-FFF2-40B4-BE49-F238E27FC236}">
                <a16:creationId xmlns:a16="http://schemas.microsoft.com/office/drawing/2014/main" id="{782675C5-6466-11A1-431D-9E4CEACE15BD}"/>
              </a:ext>
            </a:extLst>
          </p:cNvPr>
          <p:cNvSpPr txBox="1"/>
          <p:nvPr/>
        </p:nvSpPr>
        <p:spPr>
          <a:xfrm>
            <a:off x="12916576" y="7441881"/>
            <a:ext cx="4343400" cy="52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17029"/>
              </a:lnSpc>
            </a:pPr>
            <a:r>
              <a:rPr lang="ko-KR" altLang="en-US" sz="5400" b="0" i="0" u="none" strike="noStrike" dirty="0">
                <a:solidFill>
                  <a:srgbClr val="8B76F1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  <a:cs typeface="Calibri"/>
              </a:rPr>
              <a:t>마무리</a:t>
            </a:r>
            <a:endParaRPr lang="ko-KR" sz="5400" b="0" i="0" u="none" strike="noStrike" dirty="0">
              <a:solidFill>
                <a:srgbClr val="8B76F1"/>
              </a:solidFill>
              <a:latin typeface="CJ ONLYONE NEW 제목 Bold" panose="00000800000000000000" pitchFamily="2" charset="-127"/>
              <a:ea typeface="CJ ONLYONE NEW 제목 Bold" panose="00000800000000000000" pitchFamily="2" charset="-127"/>
              <a:cs typeface="Calibri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8E3F2F5-5B28-6F7C-9972-A77E7729A86D}"/>
              </a:ext>
            </a:extLst>
          </p:cNvPr>
          <p:cNvSpPr/>
          <p:nvPr/>
        </p:nvSpPr>
        <p:spPr>
          <a:xfrm>
            <a:off x="1512419" y="7797647"/>
            <a:ext cx="1379175" cy="319862"/>
          </a:xfrm>
          <a:prstGeom prst="rect">
            <a:avLst/>
          </a:prstGeom>
          <a:solidFill>
            <a:srgbClr val="775EEE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CJ ONLYONE NEW 제목 Bold" panose="00000800000000000000" pitchFamily="2" charset="-127"/>
              <a:ea typeface="CJ ONLYONE NEW 제목 Bold" panose="00000800000000000000" pitchFamily="2" charset="-127"/>
            </a:endParaRPr>
          </a:p>
        </p:txBody>
      </p:sp>
      <p:sp>
        <p:nvSpPr>
          <p:cNvPr id="17" name="TextBox 9">
            <a:extLst>
              <a:ext uri="{FF2B5EF4-FFF2-40B4-BE49-F238E27FC236}">
                <a16:creationId xmlns:a16="http://schemas.microsoft.com/office/drawing/2014/main" id="{4374D013-253F-6A7B-59E5-1C9A7473903B}"/>
              </a:ext>
            </a:extLst>
          </p:cNvPr>
          <p:cNvSpPr txBox="1"/>
          <p:nvPr/>
        </p:nvSpPr>
        <p:spPr>
          <a:xfrm>
            <a:off x="1071200" y="6532403"/>
            <a:ext cx="2311400" cy="2374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7029"/>
              </a:lnSpc>
            </a:pPr>
            <a:r>
              <a:rPr lang="en-US" sz="7200" dirty="0">
                <a:solidFill>
                  <a:srgbClr val="595959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03</a:t>
            </a:r>
            <a:endParaRPr lang="en-US" sz="7200" b="0" i="0" u="none" strike="noStrike" dirty="0">
              <a:solidFill>
                <a:srgbClr val="595959"/>
              </a:solidFill>
              <a:latin typeface="CJ ONLYONE NEW 제목 Bold" panose="00000800000000000000" pitchFamily="2" charset="-127"/>
              <a:ea typeface="CJ ONLYONE NEW 제목 Bold" panose="00000800000000000000" pitchFamily="2" charset="-127"/>
            </a:endParaRPr>
          </a:p>
        </p:txBody>
      </p:sp>
      <p:sp>
        <p:nvSpPr>
          <p:cNvPr id="18" name="TextBox 5">
            <a:extLst>
              <a:ext uri="{FF2B5EF4-FFF2-40B4-BE49-F238E27FC236}">
                <a16:creationId xmlns:a16="http://schemas.microsoft.com/office/drawing/2014/main" id="{2ABA148C-5796-F88C-01F1-FB861A21353E}"/>
              </a:ext>
            </a:extLst>
          </p:cNvPr>
          <p:cNvSpPr txBox="1"/>
          <p:nvPr/>
        </p:nvSpPr>
        <p:spPr>
          <a:xfrm>
            <a:off x="3516436" y="7454616"/>
            <a:ext cx="4343400" cy="52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17029"/>
              </a:lnSpc>
            </a:pPr>
            <a:r>
              <a:rPr lang="en-US" altLang="ko-KR" sz="5400" dirty="0">
                <a:solidFill>
                  <a:srgbClr val="595959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  <a:cs typeface="Calibri"/>
              </a:rPr>
              <a:t>CICD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CD74A6E-9D85-978E-26DB-CDDBBDF0C8FA}"/>
              </a:ext>
            </a:extLst>
          </p:cNvPr>
          <p:cNvSpPr/>
          <p:nvPr/>
        </p:nvSpPr>
        <p:spPr>
          <a:xfrm>
            <a:off x="1504426" y="5974454"/>
            <a:ext cx="1379175" cy="319862"/>
          </a:xfrm>
          <a:prstGeom prst="rect">
            <a:avLst/>
          </a:prstGeom>
          <a:solidFill>
            <a:srgbClr val="775EEE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CJ ONLYONE NEW 제목 Bold" panose="00000800000000000000" pitchFamily="2" charset="-127"/>
              <a:ea typeface="CJ ONLYONE NEW 제목 Bold" panose="00000800000000000000" pitchFamily="2" charset="-127"/>
            </a:endParaRPr>
          </a:p>
        </p:txBody>
      </p:sp>
      <p:sp>
        <p:nvSpPr>
          <p:cNvPr id="19" name="TextBox 5">
            <a:extLst>
              <a:ext uri="{FF2B5EF4-FFF2-40B4-BE49-F238E27FC236}">
                <a16:creationId xmlns:a16="http://schemas.microsoft.com/office/drawing/2014/main" id="{365EB097-767F-1C86-27E6-50F03D769857}"/>
              </a:ext>
            </a:extLst>
          </p:cNvPr>
          <p:cNvSpPr txBox="1"/>
          <p:nvPr/>
        </p:nvSpPr>
        <p:spPr>
          <a:xfrm>
            <a:off x="3508443" y="5631423"/>
            <a:ext cx="4343400" cy="52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17029"/>
              </a:lnSpc>
            </a:pPr>
            <a:r>
              <a:rPr lang="ko-KR" altLang="en-US" sz="5400" dirty="0">
                <a:solidFill>
                  <a:srgbClr val="8B76F1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  <a:cs typeface="Calibri"/>
              </a:rPr>
              <a:t>주요 아키텍처</a:t>
            </a:r>
            <a:endParaRPr lang="en-US" altLang="ko-KR" sz="5400" dirty="0">
              <a:solidFill>
                <a:srgbClr val="8B76F1"/>
              </a:solidFill>
              <a:latin typeface="CJ ONLYONE NEW 제목 Bold" panose="00000800000000000000" pitchFamily="2" charset="-127"/>
              <a:ea typeface="CJ ONLYONE NEW 제목 Bold" panose="00000800000000000000" pitchFamily="2" charset="-127"/>
              <a:cs typeface="Calibri"/>
            </a:endParaRPr>
          </a:p>
        </p:txBody>
      </p:sp>
      <p:sp>
        <p:nvSpPr>
          <p:cNvPr id="20" name="TextBox 9">
            <a:extLst>
              <a:ext uri="{FF2B5EF4-FFF2-40B4-BE49-F238E27FC236}">
                <a16:creationId xmlns:a16="http://schemas.microsoft.com/office/drawing/2014/main" id="{8D41AFEA-5314-712C-0F6E-D5491843A1DF}"/>
              </a:ext>
            </a:extLst>
          </p:cNvPr>
          <p:cNvSpPr txBox="1"/>
          <p:nvPr/>
        </p:nvSpPr>
        <p:spPr>
          <a:xfrm>
            <a:off x="1063207" y="4709210"/>
            <a:ext cx="2311400" cy="2374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7029"/>
              </a:lnSpc>
            </a:pPr>
            <a:r>
              <a:rPr lang="en-US" sz="7200" dirty="0">
                <a:solidFill>
                  <a:srgbClr val="8B76F1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02</a:t>
            </a:r>
            <a:endParaRPr lang="en-US" sz="7200" b="0" i="0" u="none" strike="noStrike" dirty="0">
              <a:solidFill>
                <a:srgbClr val="8B76F1"/>
              </a:solidFill>
              <a:latin typeface="CJ ONLYONE NEW 제목 Bold" panose="00000800000000000000" pitchFamily="2" charset="-127"/>
              <a:ea typeface="CJ ONLYONE NEW 제목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73071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DC48F7-FDFD-DE38-081F-C83B18B263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F17D8FC-8E0E-8940-2C05-E0E03A6633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5175" y="3739330"/>
            <a:ext cx="5413478" cy="4179709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621A4D0-3284-C6BA-7F9D-0CDA448248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2" name="제목 6">
            <a:extLst>
              <a:ext uri="{FF2B5EF4-FFF2-40B4-BE49-F238E27FC236}">
                <a16:creationId xmlns:a16="http://schemas.microsoft.com/office/drawing/2014/main" id="{06C2BF6F-4FE3-F4E4-8433-BB276FE0AD3E}"/>
              </a:ext>
            </a:extLst>
          </p:cNvPr>
          <p:cNvSpPr txBox="1">
            <a:spLocks/>
          </p:cNvSpPr>
          <p:nvPr/>
        </p:nvSpPr>
        <p:spPr>
          <a:xfrm>
            <a:off x="905719" y="606175"/>
            <a:ext cx="10888494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dirty="0">
                <a:solidFill>
                  <a:srgbClr val="595959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CICD </a:t>
            </a:r>
            <a:r>
              <a:rPr lang="ko-KR" altLang="en-US" dirty="0">
                <a:solidFill>
                  <a:srgbClr val="595959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구성도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6759A5D-A7BE-3F61-8A5D-0950A577CC7B}"/>
              </a:ext>
            </a:extLst>
          </p:cNvPr>
          <p:cNvSpPr txBox="1"/>
          <p:nvPr/>
        </p:nvSpPr>
        <p:spPr>
          <a:xfrm>
            <a:off x="15444857" y="1177675"/>
            <a:ext cx="16510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8770"/>
              </a:lnSpc>
            </a:pPr>
            <a:r>
              <a:rPr lang="en-US" altLang="ko-KR" sz="1900" b="0" i="0" u="none" strike="noStrike" dirty="0">
                <a:solidFill>
                  <a:srgbClr val="595959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03  CICD</a:t>
            </a:r>
            <a:endParaRPr lang="ko-KR" altLang="en-US" sz="1900" b="0" i="0" u="none" strike="noStrike" dirty="0">
              <a:solidFill>
                <a:srgbClr val="595959"/>
              </a:solidFill>
              <a:latin typeface="CJ ONLYONE NEW 제목 Bold" panose="00000800000000000000" pitchFamily="2" charset="-127"/>
              <a:ea typeface="CJ ONLYONE NEW 제목 Bold" panose="00000800000000000000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56F67E8-25C9-FE0D-F1A4-814A66D9D17F}"/>
              </a:ext>
            </a:extLst>
          </p:cNvPr>
          <p:cNvSpPr/>
          <p:nvPr/>
        </p:nvSpPr>
        <p:spPr>
          <a:xfrm>
            <a:off x="2605791" y="3624349"/>
            <a:ext cx="5569527" cy="1286399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C4D1E1B-A374-A11A-298E-EC86D28963E7}"/>
              </a:ext>
            </a:extLst>
          </p:cNvPr>
          <p:cNvSpPr/>
          <p:nvPr/>
        </p:nvSpPr>
        <p:spPr>
          <a:xfrm>
            <a:off x="4534344" y="4910748"/>
            <a:ext cx="3977890" cy="3123272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DA54EF6-87E2-A71D-E873-D1526AFE960C}"/>
              </a:ext>
            </a:extLst>
          </p:cNvPr>
          <p:cNvSpPr/>
          <p:nvPr/>
        </p:nvSpPr>
        <p:spPr>
          <a:xfrm>
            <a:off x="2887769" y="7661907"/>
            <a:ext cx="1745958" cy="982305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18B8E47-96E4-FADC-65ED-6B1CD07A3B0B}"/>
              </a:ext>
            </a:extLst>
          </p:cNvPr>
          <p:cNvSpPr/>
          <p:nvPr/>
        </p:nvSpPr>
        <p:spPr>
          <a:xfrm>
            <a:off x="2788386" y="4910748"/>
            <a:ext cx="1745957" cy="2770212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21EC2FC-0262-7B1C-C63D-B453C74B5697}"/>
              </a:ext>
            </a:extLst>
          </p:cNvPr>
          <p:cNvCxnSpPr>
            <a:cxnSpLocks/>
          </p:cNvCxnSpPr>
          <p:nvPr/>
        </p:nvCxnSpPr>
        <p:spPr>
          <a:xfrm>
            <a:off x="4534343" y="7680960"/>
            <a:ext cx="4937323" cy="12900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DA208934-8ED8-0BF9-E6F7-3DDDE67150A6}"/>
              </a:ext>
            </a:extLst>
          </p:cNvPr>
          <p:cNvCxnSpPr>
            <a:cxnSpLocks/>
          </p:cNvCxnSpPr>
          <p:nvPr/>
        </p:nvCxnSpPr>
        <p:spPr>
          <a:xfrm flipV="1">
            <a:off x="4534343" y="3103683"/>
            <a:ext cx="4993988" cy="180706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7" t="1863" r="3904" b="12004"/>
          <a:stretch/>
        </p:blipFill>
        <p:spPr>
          <a:xfrm>
            <a:off x="9528331" y="3103683"/>
            <a:ext cx="5946652" cy="5867361"/>
          </a:xfrm>
          <a:prstGeom prst="rect">
            <a:avLst/>
          </a:prstGeom>
          <a:ln w="57150">
            <a:solidFill>
              <a:srgbClr val="8C4FFF"/>
            </a:solidFill>
          </a:ln>
        </p:spPr>
      </p:pic>
    </p:spTree>
    <p:extLst>
      <p:ext uri="{BB962C8B-B14F-4D97-AF65-F5344CB8AC3E}">
        <p14:creationId xmlns:p14="http://schemas.microsoft.com/office/powerpoint/2010/main" val="40703029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6315" y="5769003"/>
            <a:ext cx="1499848" cy="149984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/>
          <a:srcRect b="27367"/>
          <a:stretch/>
        </p:blipFill>
        <p:spPr>
          <a:xfrm>
            <a:off x="4599693" y="5465175"/>
            <a:ext cx="2136428" cy="2094886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560037F-032E-D981-B293-D602EFB3A9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14" name="제목 6">
            <a:extLst>
              <a:ext uri="{FF2B5EF4-FFF2-40B4-BE49-F238E27FC236}">
                <a16:creationId xmlns:a16="http://schemas.microsoft.com/office/drawing/2014/main" id="{9AB2DE31-A9F2-2668-A356-9A50748B1F1A}"/>
              </a:ext>
            </a:extLst>
          </p:cNvPr>
          <p:cNvSpPr txBox="1">
            <a:spLocks/>
          </p:cNvSpPr>
          <p:nvPr/>
        </p:nvSpPr>
        <p:spPr>
          <a:xfrm>
            <a:off x="905719" y="606175"/>
            <a:ext cx="10888494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dirty="0" err="1">
                <a:solidFill>
                  <a:srgbClr val="595959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CodePipeline</a:t>
            </a:r>
            <a:endParaRPr lang="ko-KR" altLang="en-US" dirty="0">
              <a:solidFill>
                <a:srgbClr val="595959"/>
              </a:solidFill>
              <a:latin typeface="CJ ONLYONE NEW 제목 Bold" panose="00000800000000000000" pitchFamily="2" charset="-127"/>
              <a:ea typeface="CJ ONLYONE NEW 제목 Bold" panose="00000800000000000000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1481" y="3063215"/>
            <a:ext cx="1723555" cy="1723555"/>
          </a:xfrm>
          <a:prstGeom prst="rect">
            <a:avLst/>
          </a:prstGeom>
        </p:spPr>
      </p:pic>
      <p:sp>
        <p:nvSpPr>
          <p:cNvPr id="7" name="TextBox 8">
            <a:extLst>
              <a:ext uri="{FF2B5EF4-FFF2-40B4-BE49-F238E27FC236}">
                <a16:creationId xmlns:a16="http://schemas.microsoft.com/office/drawing/2014/main" id="{5A4C1F67-DADB-2D1D-FAE4-A7E4D15A43BF}"/>
              </a:ext>
            </a:extLst>
          </p:cNvPr>
          <p:cNvSpPr txBox="1"/>
          <p:nvPr/>
        </p:nvSpPr>
        <p:spPr>
          <a:xfrm>
            <a:off x="7609579" y="3977179"/>
            <a:ext cx="7976958" cy="1146118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altLang="ko-KR" sz="32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  <a:cs typeface="Calibri"/>
              </a:rPr>
              <a:t>AWS</a:t>
            </a:r>
            <a:r>
              <a:rPr lang="ko-KR" altLang="en-US" sz="32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  <a:cs typeface="Calibri"/>
              </a:rPr>
              <a:t>와의 유연한 연계를 위한 선택</a:t>
            </a:r>
            <a:endParaRPr lang="en-US" altLang="ko-KR" sz="3200" dirty="0">
              <a:latin typeface="CJ ONLYONE NEW 본문 Regular" panose="00000500000000000000" pitchFamily="2" charset="-127"/>
              <a:ea typeface="CJ ONLYONE NEW 본문 Regular" panose="00000500000000000000" pitchFamily="2" charset="-127"/>
              <a:cs typeface="Calibri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9778" y="5769003"/>
            <a:ext cx="1499848" cy="149984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832313" y="5769003"/>
            <a:ext cx="1499848" cy="149984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282090" y="5795695"/>
            <a:ext cx="1473154" cy="147315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7560411" y="3157226"/>
            <a:ext cx="34211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 err="1">
                <a:latin typeface="CJ ONLYONE NEW 본문 Regular" panose="00000500000000000000" pitchFamily="2" charset="-127"/>
                <a:ea typeface="CJ ONLYONE NEW 본문 Regular" panose="00000500000000000000" pitchFamily="2" charset="-127"/>
                <a:cs typeface="Arial" panose="020B0604020202020204" pitchFamily="34" charset="0"/>
              </a:rPr>
              <a:t>CodePipeline</a:t>
            </a:r>
            <a:endParaRPr lang="ko-KR" altLang="en-US" sz="4000" b="1" dirty="0">
              <a:latin typeface="CJ ONLYONE NEW 본문 Regular" panose="00000500000000000000" pitchFamily="2" charset="-127"/>
              <a:ea typeface="CJ ONLYONE NEW 본문 Regular" panose="00000500000000000000" pitchFamily="2" charset="-127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938549" y="7506073"/>
            <a:ext cx="34211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err="1">
                <a:latin typeface="CJ ONLYONE NEW 본문 Regular" panose="00000500000000000000" pitchFamily="2" charset="-127"/>
                <a:ea typeface="CJ ONLYONE NEW 본문 Regular" panose="00000500000000000000" pitchFamily="2" charset="-127"/>
                <a:cs typeface="Arial" panose="020B0604020202020204" pitchFamily="34" charset="0"/>
              </a:rPr>
              <a:t>CodeCommit</a:t>
            </a:r>
            <a:endParaRPr lang="ko-KR" altLang="en-US" sz="4000" b="1" dirty="0">
              <a:latin typeface="CJ ONLYONE NEW 본문 Regular" panose="00000500000000000000" pitchFamily="2" charset="-127"/>
              <a:ea typeface="CJ ONLYONE NEW 본문 Regular" panose="00000500000000000000" pitchFamily="2" charset="-127"/>
              <a:cs typeface="Arial" panose="020B060402020202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435223" y="7506073"/>
            <a:ext cx="34211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err="1">
                <a:latin typeface="CJ ONLYONE NEW 본문 Regular" panose="00000500000000000000" pitchFamily="2" charset="-127"/>
                <a:ea typeface="CJ ONLYONE NEW 본문 Regular" panose="00000500000000000000" pitchFamily="2" charset="-127"/>
                <a:cs typeface="Arial" panose="020B0604020202020204" pitchFamily="34" charset="0"/>
              </a:rPr>
              <a:t>CodeBuild</a:t>
            </a:r>
            <a:endParaRPr lang="ko-KR" altLang="en-US" sz="4000" b="1" dirty="0">
              <a:latin typeface="CJ ONLYONE NEW 본문 Regular" panose="00000500000000000000" pitchFamily="2" charset="-127"/>
              <a:ea typeface="CJ ONLYONE NEW 본문 Regular" panose="00000500000000000000" pitchFamily="2" charset="-127"/>
              <a:cs typeface="Arial" panose="020B060402020202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4308082" y="7506073"/>
            <a:ext cx="34211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err="1">
                <a:latin typeface="CJ ONLYONE NEW 본문 Regular" panose="00000500000000000000" pitchFamily="2" charset="-127"/>
                <a:ea typeface="CJ ONLYONE NEW 본문 Regular" panose="00000500000000000000" pitchFamily="2" charset="-127"/>
                <a:cs typeface="Arial" panose="020B0604020202020204" pitchFamily="34" charset="0"/>
              </a:rPr>
              <a:t>CodeDeploy</a:t>
            </a:r>
            <a:endParaRPr lang="ko-KR" altLang="en-US" sz="3200" b="1" dirty="0">
              <a:latin typeface="CJ ONLYONE NEW 본문 Regular" panose="00000500000000000000" pitchFamily="2" charset="-127"/>
              <a:ea typeface="CJ ONLYONE NEW 본문 Regular" panose="00000500000000000000" pitchFamily="2" charset="-127"/>
              <a:cs typeface="Arial" panose="020B0604020202020204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2047524" y="7513669"/>
            <a:ext cx="22605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  <a:cs typeface="Arial" panose="020B0604020202020204" pitchFamily="34" charset="0"/>
              </a:rPr>
              <a:t>ECR</a:t>
            </a:r>
            <a:endParaRPr lang="ko-KR" altLang="en-US" sz="3200" b="1" dirty="0">
              <a:latin typeface="CJ ONLYONE NEW 본문 Regular" panose="00000500000000000000" pitchFamily="2" charset="-127"/>
              <a:ea typeface="CJ ONLYONE NEW 본문 Regular" panose="00000500000000000000" pitchFamily="2" charset="-127"/>
              <a:cs typeface="Arial" panose="020B0604020202020204" pitchFamily="34" charset="0"/>
            </a:endParaRPr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92190" y="6334208"/>
            <a:ext cx="1541395" cy="481626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3951011" y="7513669"/>
            <a:ext cx="3421170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err="1">
                <a:solidFill>
                  <a:srgbClr val="E04329"/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  <a:cs typeface="Arial" panose="020B0604020202020204" pitchFamily="34" charset="0"/>
              </a:rPr>
              <a:t>Gitlab</a:t>
            </a:r>
            <a:endParaRPr lang="ko-KR" altLang="en-US" sz="3200" b="1" dirty="0">
              <a:solidFill>
                <a:srgbClr val="E04329"/>
              </a:solidFill>
              <a:latin typeface="CJ ONLYONE NEW 본문 Regular" panose="00000500000000000000" pitchFamily="2" charset="-127"/>
              <a:ea typeface="CJ ONLYONE NEW 본문 Regular" panose="00000500000000000000" pitchFamily="2" charset="-127"/>
              <a:cs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C23C18C-3E5D-CB7A-A341-D856E3D79AB2}"/>
              </a:ext>
            </a:extLst>
          </p:cNvPr>
          <p:cNvSpPr txBox="1"/>
          <p:nvPr/>
        </p:nvSpPr>
        <p:spPr>
          <a:xfrm>
            <a:off x="15444857" y="1177675"/>
            <a:ext cx="16510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8770"/>
              </a:lnSpc>
            </a:pPr>
            <a:r>
              <a:rPr lang="en-US" altLang="ko-KR" sz="1900" b="0" i="0" u="none" strike="noStrike" dirty="0">
                <a:solidFill>
                  <a:srgbClr val="595959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03  CICD</a:t>
            </a:r>
            <a:endParaRPr lang="ko-KR" altLang="en-US" sz="1900" b="0" i="0" u="none" strike="noStrike" dirty="0">
              <a:solidFill>
                <a:srgbClr val="595959"/>
              </a:solidFill>
              <a:latin typeface="CJ ONLYONE NEW 제목 Bold" panose="00000800000000000000" pitchFamily="2" charset="-127"/>
              <a:ea typeface="CJ ONLYONE NEW 제목 Bold" panose="00000800000000000000" pitchFamily="2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283917" y="8219514"/>
            <a:ext cx="66976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Community Edition</a:t>
            </a:r>
          </a:p>
          <a:p>
            <a:r>
              <a:rPr lang="ko-KR" altLang="en-US" sz="28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설치형 지원</a:t>
            </a:r>
          </a:p>
        </p:txBody>
      </p:sp>
      <p:sp>
        <p:nvSpPr>
          <p:cNvPr id="6" name="TextBox 8">
            <a:extLst>
              <a:ext uri="{FF2B5EF4-FFF2-40B4-BE49-F238E27FC236}">
                <a16:creationId xmlns:a16="http://schemas.microsoft.com/office/drawing/2014/main" id="{798C3A8F-3ACB-4456-5B7D-D4FA7E67B13C}"/>
              </a:ext>
            </a:extLst>
          </p:cNvPr>
          <p:cNvSpPr txBox="1"/>
          <p:nvPr/>
        </p:nvSpPr>
        <p:spPr>
          <a:xfrm>
            <a:off x="13871230" y="8219514"/>
            <a:ext cx="4294874" cy="1146118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lang="en-US" altLang="ko-KR" sz="28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  <a:cs typeface="Calibri"/>
              </a:rPr>
              <a:t>Blue/Green </a:t>
            </a:r>
            <a:r>
              <a:rPr lang="ko-KR" altLang="en-US" sz="28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  <a:cs typeface="Calibri"/>
              </a:rPr>
              <a:t>배포</a:t>
            </a:r>
            <a:endParaRPr lang="en-US" altLang="ko-KR" sz="2800" dirty="0">
              <a:latin typeface="CJ ONLYONE NEW 본문 Regular" panose="00000500000000000000" pitchFamily="2" charset="-127"/>
              <a:ea typeface="CJ ONLYONE NEW 본문 Regular" panose="00000500000000000000" pitchFamily="2" charset="-127"/>
              <a:cs typeface="Calibri"/>
            </a:endParaRPr>
          </a:p>
        </p:txBody>
      </p:sp>
      <p:sp>
        <p:nvSpPr>
          <p:cNvPr id="11" name="TextBox 8">
            <a:extLst>
              <a:ext uri="{FF2B5EF4-FFF2-40B4-BE49-F238E27FC236}">
                <a16:creationId xmlns:a16="http://schemas.microsoft.com/office/drawing/2014/main" id="{4D629FBC-899D-1DB6-CDA5-DAD8679024A1}"/>
              </a:ext>
            </a:extLst>
          </p:cNvPr>
          <p:cNvSpPr txBox="1"/>
          <p:nvPr/>
        </p:nvSpPr>
        <p:spPr>
          <a:xfrm>
            <a:off x="5212282" y="5868656"/>
            <a:ext cx="4294874" cy="1146118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algn="ctr">
              <a:lnSpc>
                <a:spcPct val="160000"/>
              </a:lnSpc>
            </a:pPr>
            <a:r>
              <a:rPr lang="en-US" altLang="ko-KR" sz="28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  <a:cs typeface="Calibri"/>
              </a:rPr>
              <a:t>Webhook</a:t>
            </a:r>
          </a:p>
          <a:p>
            <a:pPr algn="ctr">
              <a:lnSpc>
                <a:spcPct val="160000"/>
              </a:lnSpc>
            </a:pPr>
            <a:r>
              <a:rPr lang="ko-KR" altLang="en-US" sz="28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  <a:cs typeface="Calibri"/>
              </a:rPr>
              <a:t>트리거</a:t>
            </a:r>
            <a:endParaRPr lang="en-US" altLang="ko-KR" sz="2800" dirty="0">
              <a:latin typeface="CJ ONLYONE NEW 본문 Regular" panose="00000500000000000000" pitchFamily="2" charset="-127"/>
              <a:ea typeface="CJ ONLYONE NEW 본문 Regular" panose="00000500000000000000" pitchFamily="2" charset="-127"/>
              <a:cs typeface="Calibri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B9883FF6-793A-818C-1248-5524B331D68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47946" y="5757986"/>
            <a:ext cx="1499848" cy="149984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4C45DC2-1289-1AF1-D63F-0C8B4E1C3791}"/>
              </a:ext>
            </a:extLst>
          </p:cNvPr>
          <p:cNvSpPr txBox="1"/>
          <p:nvPr/>
        </p:nvSpPr>
        <p:spPr>
          <a:xfrm>
            <a:off x="230716" y="7495056"/>
            <a:ext cx="41729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Developer</a:t>
            </a:r>
            <a:endParaRPr lang="ko-KR" altLang="en-US" sz="3200" b="1" dirty="0">
              <a:latin typeface="CJ ONLYONE NEW 본문 Regular" panose="00000500000000000000" pitchFamily="2" charset="-127"/>
              <a:ea typeface="CJ ONLYONE NEW 본문 Regular" panose="00000500000000000000" pitchFamily="2" charset="-127"/>
            </a:endParaRPr>
          </a:p>
        </p:txBody>
      </p:sp>
      <p:sp>
        <p:nvSpPr>
          <p:cNvPr id="17" name="TextBox 8">
            <a:extLst>
              <a:ext uri="{FF2B5EF4-FFF2-40B4-BE49-F238E27FC236}">
                <a16:creationId xmlns:a16="http://schemas.microsoft.com/office/drawing/2014/main" id="{065A4B24-C332-CA54-6C8C-F212C3DFCF0D}"/>
              </a:ext>
            </a:extLst>
          </p:cNvPr>
          <p:cNvSpPr txBox="1"/>
          <p:nvPr/>
        </p:nvSpPr>
        <p:spPr>
          <a:xfrm>
            <a:off x="1716835" y="5901548"/>
            <a:ext cx="4294874" cy="1146118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lang="en-US" altLang="ko-KR" sz="28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  <a:cs typeface="Calibri"/>
              </a:rPr>
              <a:t>Push</a:t>
            </a:r>
            <a:endParaRPr lang="en-US" altLang="ko-KR" sz="3200" dirty="0">
              <a:latin typeface="CJ ONLYONE NEW 본문 Regular" panose="00000500000000000000" pitchFamily="2" charset="-127"/>
              <a:ea typeface="CJ ONLYONE NEW 본문 Regular" panose="00000500000000000000" pitchFamily="2" charset="-127"/>
              <a:cs typeface="Calibri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A619BFD9-9D65-C492-B5CE-82C265DD6FD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650140" y="6334208"/>
            <a:ext cx="1541395" cy="481626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274C75DF-0BD9-5243-F88C-E597F4A2F09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33643" y="6334208"/>
            <a:ext cx="1541395" cy="481626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9DDA6C5B-6629-2D0A-CE83-AB668D0E546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50179" y="6334208"/>
            <a:ext cx="1541395" cy="481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250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23" grpId="0"/>
      <p:bldP spid="11" grpId="0"/>
      <p:bldP spid="1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61C6861-D54D-35BE-088E-E91EB095A8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5" name="Rectangle: Rounded Corners 2">
            <a:extLst>
              <a:ext uri="{FF2B5EF4-FFF2-40B4-BE49-F238E27FC236}">
                <a16:creationId xmlns:a16="http://schemas.microsoft.com/office/drawing/2014/main" id="{006E0EDE-4D12-97B7-71DB-E6647450973E}"/>
              </a:ext>
            </a:extLst>
          </p:cNvPr>
          <p:cNvSpPr/>
          <p:nvPr/>
        </p:nvSpPr>
        <p:spPr>
          <a:xfrm>
            <a:off x="9748684" y="3537359"/>
            <a:ext cx="5012871" cy="4573972"/>
          </a:xfrm>
          <a:prstGeom prst="roundRect">
            <a:avLst/>
          </a:prstGeom>
          <a:solidFill>
            <a:srgbClr val="E4DFFC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10">
            <a:extLst>
              <a:ext uri="{FF2B5EF4-FFF2-40B4-BE49-F238E27FC236}">
                <a16:creationId xmlns:a16="http://schemas.microsoft.com/office/drawing/2014/main" id="{70D7B196-4915-F9C0-2985-4CA5A329A2D4}"/>
              </a:ext>
            </a:extLst>
          </p:cNvPr>
          <p:cNvSpPr txBox="1"/>
          <p:nvPr/>
        </p:nvSpPr>
        <p:spPr>
          <a:xfrm>
            <a:off x="10083419" y="6262489"/>
            <a:ext cx="4343400" cy="52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>
              <a:lnSpc>
                <a:spcPct val="117029"/>
              </a:lnSpc>
            </a:pPr>
            <a:r>
              <a:rPr lang="ko-KR" altLang="en-US" sz="2900" b="1" i="0" u="none" strike="noStrike" dirty="0">
                <a:solidFill>
                  <a:srgbClr val="595959"/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소프트웨어학 전공</a:t>
            </a:r>
            <a:endParaRPr lang="en-US" altLang="ko-KR" sz="2900" b="1" i="0" u="none" strike="noStrike" dirty="0">
              <a:solidFill>
                <a:srgbClr val="595959"/>
              </a:solidFill>
              <a:latin typeface="CJ ONLYONE NEW 본문 Regular" panose="00000500000000000000" pitchFamily="2" charset="-127"/>
              <a:ea typeface="CJ ONLYONE NEW 본문 Regular" panose="00000500000000000000" pitchFamily="2" charset="-127"/>
            </a:endParaRPr>
          </a:p>
          <a:p>
            <a:pPr algn="ctr">
              <a:lnSpc>
                <a:spcPct val="140000"/>
              </a:lnSpc>
            </a:pPr>
            <a:r>
              <a:rPr lang="ko-KR" altLang="en-US" sz="2900" b="1" dirty="0">
                <a:solidFill>
                  <a:srgbClr val="595959"/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네트워크 엔지니어 인턴</a:t>
            </a:r>
            <a:endParaRPr lang="en-US" altLang="ko-KR" sz="2900" b="1" i="0" u="none" strike="noStrike" dirty="0">
              <a:solidFill>
                <a:srgbClr val="595959"/>
              </a:solidFill>
              <a:latin typeface="CJ ONLYONE NEW 본문 Regular" panose="00000500000000000000" pitchFamily="2" charset="-127"/>
              <a:ea typeface="CJ ONLYONE NEW 본문 Regular" panose="00000500000000000000" pitchFamily="2" charset="-127"/>
            </a:endParaRPr>
          </a:p>
          <a:p>
            <a:pPr algn="ctr">
              <a:lnSpc>
                <a:spcPct val="117029"/>
              </a:lnSpc>
            </a:pPr>
            <a:r>
              <a:rPr lang="en-US" altLang="ko-KR" sz="2900" b="1" dirty="0" err="1">
                <a:solidFill>
                  <a:srgbClr val="595959"/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CloudWave</a:t>
            </a:r>
            <a:r>
              <a:rPr lang="en-US" altLang="ko-KR" sz="2900" b="1" dirty="0">
                <a:solidFill>
                  <a:srgbClr val="595959"/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 3</a:t>
            </a:r>
            <a:r>
              <a:rPr lang="ko-KR" altLang="en-US" sz="2900" b="1" dirty="0">
                <a:solidFill>
                  <a:srgbClr val="595959"/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기</a:t>
            </a:r>
            <a:r>
              <a:rPr lang="en-US" altLang="ko-KR" sz="2900" b="1" dirty="0">
                <a:solidFill>
                  <a:srgbClr val="595959"/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 </a:t>
            </a:r>
          </a:p>
          <a:p>
            <a:pPr algn="ctr">
              <a:lnSpc>
                <a:spcPct val="117029"/>
              </a:lnSpc>
            </a:pPr>
            <a:r>
              <a:rPr lang="ko-KR" altLang="en-US" sz="2900" b="1" dirty="0">
                <a:solidFill>
                  <a:srgbClr val="595959"/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최우수상 및 최우수수료</a:t>
            </a:r>
            <a:endParaRPr lang="ko-KR" sz="2900" b="1" i="0" u="none" strike="noStrike" dirty="0">
              <a:solidFill>
                <a:srgbClr val="595959"/>
              </a:solidFill>
              <a:latin typeface="CJ ONLYONE NEW 본문 Regular" panose="00000500000000000000" pitchFamily="2" charset="-127"/>
              <a:ea typeface="CJ ONLYONE NEW 본문 Regular" panose="00000500000000000000" pitchFamily="2" charset="-127"/>
            </a:endParaRPr>
          </a:p>
        </p:txBody>
      </p:sp>
      <p:sp>
        <p:nvSpPr>
          <p:cNvPr id="10" name="TextBox 11">
            <a:extLst>
              <a:ext uri="{FF2B5EF4-FFF2-40B4-BE49-F238E27FC236}">
                <a16:creationId xmlns:a16="http://schemas.microsoft.com/office/drawing/2014/main" id="{0A4DFB8D-E093-D1C9-A007-28DF32934768}"/>
              </a:ext>
            </a:extLst>
          </p:cNvPr>
          <p:cNvSpPr txBox="1"/>
          <p:nvPr/>
        </p:nvSpPr>
        <p:spPr>
          <a:xfrm>
            <a:off x="10864470" y="4318000"/>
            <a:ext cx="2781298" cy="825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7029"/>
              </a:lnSpc>
            </a:pPr>
            <a:r>
              <a:rPr lang="ko-KR" altLang="en-US" sz="4600" dirty="0">
                <a:solidFill>
                  <a:schemeClr val="tx1">
                    <a:lumMod val="95000"/>
                    <a:lumOff val="5000"/>
                    <a:alpha val="50195"/>
                  </a:schemeClr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  <a:cs typeface="Calibri"/>
              </a:rPr>
              <a:t>우정인</a:t>
            </a:r>
            <a:endParaRPr lang="ko-KR" altLang="en-US" sz="4600" b="0" i="0" u="none" strike="noStrike" dirty="0">
              <a:solidFill>
                <a:schemeClr val="tx1">
                  <a:lumMod val="95000"/>
                  <a:lumOff val="5000"/>
                  <a:alpha val="50195"/>
                </a:schemeClr>
              </a:solidFill>
              <a:latin typeface="CJ ONLYONE NEW 제목 Bold" panose="00000800000000000000" pitchFamily="2" charset="-127"/>
              <a:ea typeface="CJ ONLYONE NEW 제목 Bold" panose="00000800000000000000" pitchFamily="2" charset="-127"/>
              <a:cs typeface="Calibri"/>
            </a:endParaRPr>
          </a:p>
        </p:txBody>
      </p:sp>
      <p:sp>
        <p:nvSpPr>
          <p:cNvPr id="21" name="제목 6">
            <a:extLst>
              <a:ext uri="{FF2B5EF4-FFF2-40B4-BE49-F238E27FC236}">
                <a16:creationId xmlns:a16="http://schemas.microsoft.com/office/drawing/2014/main" id="{1EB8C9D3-0C45-3E7E-CBEB-1DB44825ADF9}"/>
              </a:ext>
            </a:extLst>
          </p:cNvPr>
          <p:cNvSpPr txBox="1">
            <a:spLocks/>
          </p:cNvSpPr>
          <p:nvPr/>
        </p:nvSpPr>
        <p:spPr>
          <a:xfrm>
            <a:off x="905719" y="606175"/>
            <a:ext cx="10888494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dirty="0">
                <a:solidFill>
                  <a:srgbClr val="595959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자기소개</a:t>
            </a: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9B020C29-2605-3C08-BF88-A00CE0AA392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6445" y="3537359"/>
            <a:ext cx="3434079" cy="4573971"/>
          </a:xfrm>
          <a:prstGeom prst="rect">
            <a:avLst/>
          </a:prstGeom>
          <a:effectLst>
            <a:outerShdw blurRad="190500" dist="38100" dir="2700000" sx="102000" sy="102000" algn="tl" rotWithShape="0">
              <a:prstClr val="black">
                <a:alpha val="19000"/>
              </a:prst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57D758F-AB05-6F25-5349-F4D212544751}"/>
              </a:ext>
            </a:extLst>
          </p:cNvPr>
          <p:cNvSpPr txBox="1"/>
          <p:nvPr/>
        </p:nvSpPr>
        <p:spPr>
          <a:xfrm>
            <a:off x="12295163" y="8567225"/>
            <a:ext cx="3910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Terraform </a:t>
            </a:r>
            <a:r>
              <a:rPr lang="ko-KR" altLang="en-US" sz="24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기반의 </a:t>
            </a:r>
            <a:r>
              <a:rPr lang="en-US" altLang="ko-KR" sz="24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DR </a:t>
            </a:r>
            <a:r>
              <a:rPr lang="ko-KR" altLang="en-US" sz="24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설계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7ECB3FD-E9BF-93ED-D8D4-F504ADC7A55F}"/>
              </a:ext>
            </a:extLst>
          </p:cNvPr>
          <p:cNvCxnSpPr>
            <a:cxnSpLocks/>
          </p:cNvCxnSpPr>
          <p:nvPr/>
        </p:nvCxnSpPr>
        <p:spPr>
          <a:xfrm>
            <a:off x="11215093" y="8829820"/>
            <a:ext cx="1029286" cy="0"/>
          </a:xfrm>
          <a:prstGeom prst="line">
            <a:avLst/>
          </a:prstGeom>
          <a:ln w="57150">
            <a:solidFill>
              <a:srgbClr val="8C4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C9E31631-8BC2-582F-C2A6-9E35DB71FA42}"/>
              </a:ext>
            </a:extLst>
          </p:cNvPr>
          <p:cNvCxnSpPr>
            <a:cxnSpLocks/>
            <a:stCxn id="15" idx="2"/>
          </p:cNvCxnSpPr>
          <p:nvPr/>
        </p:nvCxnSpPr>
        <p:spPr>
          <a:xfrm>
            <a:off x="11205210" y="7634022"/>
            <a:ext cx="9883" cy="1200488"/>
          </a:xfrm>
          <a:prstGeom prst="line">
            <a:avLst/>
          </a:prstGeom>
          <a:ln w="57150">
            <a:solidFill>
              <a:srgbClr val="8C4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타원 13">
            <a:extLst>
              <a:ext uri="{FF2B5EF4-FFF2-40B4-BE49-F238E27FC236}">
                <a16:creationId xmlns:a16="http://schemas.microsoft.com/office/drawing/2014/main" id="{371DE98A-4A2B-1DDC-A44A-5F2D9BE09E1D}"/>
              </a:ext>
            </a:extLst>
          </p:cNvPr>
          <p:cNvSpPr/>
          <p:nvPr/>
        </p:nvSpPr>
        <p:spPr>
          <a:xfrm>
            <a:off x="12043374" y="8683757"/>
            <a:ext cx="228600" cy="228600"/>
          </a:xfrm>
          <a:prstGeom prst="ellipse">
            <a:avLst/>
          </a:prstGeom>
          <a:solidFill>
            <a:srgbClr val="8C4FFF"/>
          </a:solidFill>
          <a:ln>
            <a:solidFill>
              <a:srgbClr val="8C4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514834BC-B39C-1082-C210-1F668DED2119}"/>
              </a:ext>
            </a:extLst>
          </p:cNvPr>
          <p:cNvSpPr/>
          <p:nvPr/>
        </p:nvSpPr>
        <p:spPr>
          <a:xfrm>
            <a:off x="10477499" y="7113322"/>
            <a:ext cx="1455421" cy="520700"/>
          </a:xfrm>
          <a:prstGeom prst="roundRect">
            <a:avLst>
              <a:gd name="adj" fmla="val 6799"/>
            </a:avLst>
          </a:prstGeom>
          <a:noFill/>
          <a:ln w="57150">
            <a:solidFill>
              <a:srgbClr val="8C4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73933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4" grpId="0" animBg="1"/>
      <p:bldP spid="15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024A86-EE02-E973-645C-CCA6F2D6F3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02D97E85-0365-2082-B17A-32C64668B259}"/>
              </a:ext>
            </a:extLst>
          </p:cNvPr>
          <p:cNvCxnSpPr>
            <a:cxnSpLocks/>
          </p:cNvCxnSpPr>
          <p:nvPr/>
        </p:nvCxnSpPr>
        <p:spPr>
          <a:xfrm>
            <a:off x="11212451" y="6797130"/>
            <a:ext cx="2770712" cy="0"/>
          </a:xfrm>
          <a:prstGeom prst="line">
            <a:avLst/>
          </a:prstGeom>
          <a:ln w="57150">
            <a:solidFill>
              <a:srgbClr val="F5853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BCB1D2F7-AD11-F6F9-4C61-14BA9FECC073}"/>
              </a:ext>
            </a:extLst>
          </p:cNvPr>
          <p:cNvCxnSpPr>
            <a:cxnSpLocks/>
          </p:cNvCxnSpPr>
          <p:nvPr/>
        </p:nvCxnSpPr>
        <p:spPr>
          <a:xfrm>
            <a:off x="11212451" y="6215240"/>
            <a:ext cx="2720835" cy="0"/>
          </a:xfrm>
          <a:prstGeom prst="line">
            <a:avLst/>
          </a:prstGeom>
          <a:ln w="57150">
            <a:solidFill>
              <a:srgbClr val="F5853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E9F08F4-4AD7-EFE2-8B53-2A037269A9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2" name="제목 6">
            <a:extLst>
              <a:ext uri="{FF2B5EF4-FFF2-40B4-BE49-F238E27FC236}">
                <a16:creationId xmlns:a16="http://schemas.microsoft.com/office/drawing/2014/main" id="{69D2C513-0229-D270-76D5-141A36D22633}"/>
              </a:ext>
            </a:extLst>
          </p:cNvPr>
          <p:cNvSpPr txBox="1">
            <a:spLocks/>
          </p:cNvSpPr>
          <p:nvPr/>
        </p:nvSpPr>
        <p:spPr>
          <a:xfrm>
            <a:off x="905719" y="606175"/>
            <a:ext cx="10888494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dirty="0">
                <a:solidFill>
                  <a:srgbClr val="595959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개선안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F27B86-54ED-A678-D57F-24E1D26F6C8C}"/>
              </a:ext>
            </a:extLst>
          </p:cNvPr>
          <p:cNvSpPr txBox="1"/>
          <p:nvPr/>
        </p:nvSpPr>
        <p:spPr>
          <a:xfrm>
            <a:off x="11519708" y="5523911"/>
            <a:ext cx="41729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F58534"/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VPC Peering</a:t>
            </a:r>
            <a:endParaRPr lang="ko-KR" altLang="en-US" sz="2400" b="1" dirty="0">
              <a:solidFill>
                <a:srgbClr val="F58534"/>
              </a:solidFill>
              <a:latin typeface="CJ ONLYONE NEW 본문 Regular" panose="00000500000000000000" pitchFamily="2" charset="-127"/>
              <a:ea typeface="CJ ONLYONE NEW 본문 Regular" panose="00000500000000000000" pitchFamily="2" charset="-127"/>
            </a:endParaRPr>
          </a:p>
        </p:txBody>
      </p:sp>
      <p:sp>
        <p:nvSpPr>
          <p:cNvPr id="21" name="모서리가 둥근 직사각형 11">
            <a:extLst>
              <a:ext uri="{FF2B5EF4-FFF2-40B4-BE49-F238E27FC236}">
                <a16:creationId xmlns:a16="http://schemas.microsoft.com/office/drawing/2014/main" id="{BF3C49C5-58E8-1771-DA17-0B5003FE301F}"/>
              </a:ext>
            </a:extLst>
          </p:cNvPr>
          <p:cNvSpPr/>
          <p:nvPr/>
        </p:nvSpPr>
        <p:spPr>
          <a:xfrm>
            <a:off x="13929779" y="4261245"/>
            <a:ext cx="2854220" cy="4268326"/>
          </a:xfrm>
          <a:prstGeom prst="roundRect">
            <a:avLst>
              <a:gd name="adj" fmla="val 11603"/>
            </a:avLst>
          </a:prstGeom>
          <a:noFill/>
          <a:ln w="57150">
            <a:solidFill>
              <a:srgbClr val="8C4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D87FC71F-D516-FFF8-4E0E-726569A3285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7367"/>
          <a:stretch/>
        </p:blipFill>
        <p:spPr>
          <a:xfrm>
            <a:off x="14067718" y="4898833"/>
            <a:ext cx="2609135" cy="255840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CC95CC13-6166-1082-53AC-CABBC7A8E611}"/>
              </a:ext>
            </a:extLst>
          </p:cNvPr>
          <p:cNvSpPr txBox="1"/>
          <p:nvPr/>
        </p:nvSpPr>
        <p:spPr>
          <a:xfrm>
            <a:off x="14335360" y="3767137"/>
            <a:ext cx="2043057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사내 </a:t>
            </a:r>
            <a:r>
              <a:rPr lang="en-US" altLang="ko-KR" sz="2800" b="1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Gitlab</a:t>
            </a:r>
          </a:p>
          <a:p>
            <a:pPr algn="ctr"/>
            <a:r>
              <a:rPr lang="en-US" altLang="ko-KR" sz="2800" b="1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VPC</a:t>
            </a:r>
            <a:endParaRPr lang="ko-KR" altLang="en-US" sz="2800" b="1" dirty="0">
              <a:latin typeface="CJ ONLYONE NEW 본문 Regular" panose="00000500000000000000" pitchFamily="2" charset="-127"/>
              <a:ea typeface="CJ ONLYONE NEW 본문 Regular" panose="00000500000000000000" pitchFamily="2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74C7580A-50E7-523E-DBA9-3D8C6571BC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3971" y="5285802"/>
            <a:ext cx="1887422" cy="1887422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C1BC83C2-297F-6EE9-B9CA-ABAC17C466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5046" y="5285802"/>
            <a:ext cx="1848508" cy="1848508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D6A3170E-CDE2-5D9F-AED6-C44B4AB219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23501" y="5059266"/>
            <a:ext cx="2305420" cy="2305420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056C60B5-3721-27AB-9659-267446EA6E1E}"/>
              </a:ext>
            </a:extLst>
          </p:cNvPr>
          <p:cNvSpPr txBox="1"/>
          <p:nvPr/>
        </p:nvSpPr>
        <p:spPr>
          <a:xfrm>
            <a:off x="4952973" y="7230023"/>
            <a:ext cx="41729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OpenVPN</a:t>
            </a:r>
            <a:endParaRPr lang="ko-KR" altLang="en-US" sz="3600" b="1" dirty="0">
              <a:latin typeface="CJ ONLYONE NEW 본문 Regular" panose="00000500000000000000" pitchFamily="2" charset="-127"/>
              <a:ea typeface="CJ ONLYONE NEW 본문 Regular" panose="00000500000000000000" pitchFamily="2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954BA31-441D-8545-8E97-4EBC60647E81}"/>
              </a:ext>
            </a:extLst>
          </p:cNvPr>
          <p:cNvSpPr txBox="1"/>
          <p:nvPr/>
        </p:nvSpPr>
        <p:spPr>
          <a:xfrm>
            <a:off x="1546848" y="7230023"/>
            <a:ext cx="41729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Developer</a:t>
            </a:r>
            <a:endParaRPr lang="ko-KR" altLang="en-US" sz="3600" b="1" dirty="0">
              <a:latin typeface="CJ ONLYONE NEW 본문 Regular" panose="00000500000000000000" pitchFamily="2" charset="-127"/>
              <a:ea typeface="CJ ONLYONE NEW 본문 Regular" panose="00000500000000000000" pitchFamily="2" charset="-127"/>
            </a:endParaRPr>
          </a:p>
        </p:txBody>
      </p:sp>
      <p:sp>
        <p:nvSpPr>
          <p:cNvPr id="42" name="모서리가 둥근 직사각형 11">
            <a:extLst>
              <a:ext uri="{FF2B5EF4-FFF2-40B4-BE49-F238E27FC236}">
                <a16:creationId xmlns:a16="http://schemas.microsoft.com/office/drawing/2014/main" id="{4418C670-B3C7-5522-8554-42C70254DF8C}"/>
              </a:ext>
            </a:extLst>
          </p:cNvPr>
          <p:cNvSpPr/>
          <p:nvPr/>
        </p:nvSpPr>
        <p:spPr>
          <a:xfrm>
            <a:off x="8289262" y="4261245"/>
            <a:ext cx="2854220" cy="4268326"/>
          </a:xfrm>
          <a:prstGeom prst="roundRect">
            <a:avLst>
              <a:gd name="adj" fmla="val 11603"/>
            </a:avLst>
          </a:prstGeom>
          <a:noFill/>
          <a:ln w="57150">
            <a:solidFill>
              <a:srgbClr val="8C4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B47D9C8-C6F4-9276-7F96-BF126534D22C}"/>
              </a:ext>
            </a:extLst>
          </p:cNvPr>
          <p:cNvSpPr txBox="1"/>
          <p:nvPr/>
        </p:nvSpPr>
        <p:spPr>
          <a:xfrm>
            <a:off x="8694843" y="3767137"/>
            <a:ext cx="2043057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서비스 </a:t>
            </a:r>
            <a:r>
              <a:rPr lang="en-US" altLang="ko-KR" sz="2800" b="1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DEV </a:t>
            </a:r>
          </a:p>
          <a:p>
            <a:pPr algn="ctr"/>
            <a:r>
              <a:rPr lang="en-US" altLang="ko-KR" sz="2800" b="1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VPC</a:t>
            </a:r>
            <a:endParaRPr lang="ko-KR" altLang="en-US" sz="2800" b="1" dirty="0">
              <a:latin typeface="CJ ONLYONE NEW 본문 Regular" panose="00000500000000000000" pitchFamily="2" charset="-127"/>
              <a:ea typeface="CJ ONLYONE NEW 본문 Regular" panose="00000500000000000000" pitchFamily="2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184A6D4-E82F-4892-2953-86706A281ABD}"/>
              </a:ext>
            </a:extLst>
          </p:cNvPr>
          <p:cNvSpPr txBox="1"/>
          <p:nvPr/>
        </p:nvSpPr>
        <p:spPr>
          <a:xfrm>
            <a:off x="8350433" y="7223621"/>
            <a:ext cx="2720620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 err="1">
                <a:latin typeface="CJ ONLYONE NEW 본문 Regular" panose="00000500000000000000" pitchFamily="2" charset="-127"/>
                <a:ea typeface="CJ ONLYONE NEW 본문 Regular" panose="00000500000000000000" pitchFamily="2" charset="-127"/>
                <a:cs typeface="Arial" panose="020B0604020202020204" pitchFamily="34" charset="0"/>
              </a:rPr>
              <a:t>ClientVPN</a:t>
            </a:r>
            <a:endParaRPr lang="ko-KR" altLang="en-US" sz="3600" b="1" dirty="0">
              <a:latin typeface="CJ ONLYONE NEW 본문 Regular" panose="00000500000000000000" pitchFamily="2" charset="-127"/>
              <a:ea typeface="CJ ONLYONE NEW 본문 Regular" panose="00000500000000000000" pitchFamily="2" charset="-127"/>
              <a:cs typeface="Arial" panose="020B0604020202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043381C-F7B2-1AAC-A80A-D346D87D1D3B}"/>
              </a:ext>
            </a:extLst>
          </p:cNvPr>
          <p:cNvSpPr txBox="1"/>
          <p:nvPr/>
        </p:nvSpPr>
        <p:spPr>
          <a:xfrm>
            <a:off x="14084343" y="7223621"/>
            <a:ext cx="2523527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 err="1">
                <a:latin typeface="CJ ONLYONE NEW 본문 Regular" panose="00000500000000000000" pitchFamily="2" charset="-127"/>
                <a:ea typeface="CJ ONLYONE NEW 본문 Regular" panose="00000500000000000000" pitchFamily="2" charset="-127"/>
                <a:cs typeface="Arial" panose="020B0604020202020204" pitchFamily="34" charset="0"/>
              </a:rPr>
              <a:t>Gitlab</a:t>
            </a:r>
            <a:endParaRPr lang="ko-KR" altLang="en-US" sz="3600" b="1" dirty="0">
              <a:latin typeface="CJ ONLYONE NEW 본문 Regular" panose="00000500000000000000" pitchFamily="2" charset="-127"/>
              <a:ea typeface="CJ ONLYONE NEW 본문 Regular" panose="00000500000000000000" pitchFamily="2" charset="-127"/>
              <a:cs typeface="Arial" panose="020B0604020202020204" pitchFamily="34" charset="0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6B9B3C5-06B2-2C44-F0B1-0B30FB5BB6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865691" y="5820521"/>
            <a:ext cx="1282071" cy="1324806"/>
          </a:xfrm>
          <a:prstGeom prst="rect">
            <a:avLst/>
          </a:prstGeom>
        </p:spPr>
      </p:pic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4674FB96-87CB-C745-B68D-4938D56EC8C0}"/>
              </a:ext>
            </a:extLst>
          </p:cNvPr>
          <p:cNvCxnSpPr>
            <a:cxnSpLocks/>
          </p:cNvCxnSpPr>
          <p:nvPr/>
        </p:nvCxnSpPr>
        <p:spPr>
          <a:xfrm>
            <a:off x="3782931" y="6268143"/>
            <a:ext cx="1236545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D4844936-A849-3666-6013-9708BF3670CA}"/>
              </a:ext>
            </a:extLst>
          </p:cNvPr>
          <p:cNvCxnSpPr>
            <a:cxnSpLocks/>
          </p:cNvCxnSpPr>
          <p:nvPr/>
        </p:nvCxnSpPr>
        <p:spPr>
          <a:xfrm>
            <a:off x="7228921" y="6268143"/>
            <a:ext cx="1236545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FC005F36-6E3B-28B9-7E08-88B67FD7793C}"/>
              </a:ext>
            </a:extLst>
          </p:cNvPr>
          <p:cNvSpPr txBox="1"/>
          <p:nvPr/>
        </p:nvSpPr>
        <p:spPr>
          <a:xfrm>
            <a:off x="15444857" y="1177675"/>
            <a:ext cx="16510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8770"/>
              </a:lnSpc>
            </a:pPr>
            <a:r>
              <a:rPr lang="en-US" altLang="ko-KR" sz="1900" b="0" i="0" u="none" strike="noStrike" dirty="0">
                <a:solidFill>
                  <a:srgbClr val="595959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03  CICD</a:t>
            </a:r>
            <a:endParaRPr lang="ko-KR" altLang="en-US" sz="1900" b="0" i="0" u="none" strike="noStrike" dirty="0">
              <a:solidFill>
                <a:srgbClr val="595959"/>
              </a:solidFill>
              <a:latin typeface="CJ ONLYONE NEW 제목 Bold" panose="00000800000000000000" pitchFamily="2" charset="-127"/>
              <a:ea typeface="CJ ONLYONE NEW 제목 Bold" panose="00000800000000000000" pitchFamily="2" charset="-127"/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1143092" y="2891474"/>
            <a:ext cx="9019479" cy="151313"/>
          </a:xfrm>
          <a:prstGeom prst="roundRect">
            <a:avLst/>
          </a:prstGeom>
          <a:solidFill>
            <a:srgbClr val="E4DF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6216CD6-712C-32D8-31A3-DB410AFDA14F}"/>
              </a:ext>
            </a:extLst>
          </p:cNvPr>
          <p:cNvSpPr txBox="1"/>
          <p:nvPr/>
        </p:nvSpPr>
        <p:spPr>
          <a:xfrm>
            <a:off x="1143093" y="2495335"/>
            <a:ext cx="122412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err="1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ClientVPN</a:t>
            </a:r>
            <a:r>
              <a:rPr lang="ko-KR" altLang="en-US" sz="32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과 </a:t>
            </a:r>
            <a:r>
              <a:rPr lang="en-US" altLang="ko-KR" sz="32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VPC Peering</a:t>
            </a:r>
            <a:r>
              <a:rPr lang="ko-KR" altLang="en-US" sz="32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을 통한 사내 </a:t>
            </a:r>
            <a:r>
              <a:rPr lang="en-US" altLang="ko-KR" sz="3200" dirty="0" err="1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Gitlab</a:t>
            </a:r>
            <a:r>
              <a:rPr lang="en-US" altLang="ko-KR" sz="32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 </a:t>
            </a:r>
            <a:r>
              <a:rPr lang="ko-KR" altLang="en-US" sz="32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연결</a:t>
            </a:r>
          </a:p>
        </p:txBody>
      </p:sp>
    </p:spTree>
    <p:extLst>
      <p:ext uri="{BB962C8B-B14F-4D97-AF65-F5344CB8AC3E}">
        <p14:creationId xmlns:p14="http://schemas.microsoft.com/office/powerpoint/2010/main" val="4146015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75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사각형: 둥근 한쪽 모서리 26">
            <a:extLst>
              <a:ext uri="{FF2B5EF4-FFF2-40B4-BE49-F238E27FC236}">
                <a16:creationId xmlns:a16="http://schemas.microsoft.com/office/drawing/2014/main" id="{6AEE4AFD-0302-C0D1-42EE-EF5C11AC705F}"/>
              </a:ext>
            </a:extLst>
          </p:cNvPr>
          <p:cNvSpPr/>
          <p:nvPr/>
        </p:nvSpPr>
        <p:spPr>
          <a:xfrm>
            <a:off x="10359425" y="3335854"/>
            <a:ext cx="6929846" cy="1442950"/>
          </a:xfrm>
          <a:prstGeom prst="round1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CJ ONLYONE NEW 제목 Bold" panose="00000800000000000000" pitchFamily="2" charset="-127"/>
              <a:ea typeface="CJ ONLYONE NEW 제목 Bold" panose="00000800000000000000" pitchFamily="2" charset="-127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98729" y="2869879"/>
            <a:ext cx="2311400" cy="2374900"/>
          </a:xfrm>
          <a:prstGeom prst="rect">
            <a:avLst/>
          </a:prstGeom>
          <a:noFill/>
        </p:spPr>
        <p:txBody>
          <a:bodyPr lIns="0" tIns="0" rIns="0" bIns="0" rtlCol="0" anchor="ctr"/>
          <a:lstStyle/>
          <a:p>
            <a:pPr lvl="0" algn="ctr">
              <a:lnSpc>
                <a:spcPct val="117029"/>
              </a:lnSpc>
            </a:pPr>
            <a:r>
              <a:rPr lang="en-US" sz="7200" b="0" i="0" u="none" strike="noStrike" dirty="0">
                <a:solidFill>
                  <a:srgbClr val="8B76F1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01</a:t>
            </a:r>
          </a:p>
        </p:txBody>
      </p:sp>
      <p:sp>
        <p:nvSpPr>
          <p:cNvPr id="3" name="TextBox 5">
            <a:extLst>
              <a:ext uri="{FF2B5EF4-FFF2-40B4-BE49-F238E27FC236}">
                <a16:creationId xmlns:a16="http://schemas.microsoft.com/office/drawing/2014/main" id="{92356BBD-7FEC-73FC-18B8-FABD8FB806C5}"/>
              </a:ext>
            </a:extLst>
          </p:cNvPr>
          <p:cNvSpPr txBox="1"/>
          <p:nvPr/>
        </p:nvSpPr>
        <p:spPr>
          <a:xfrm>
            <a:off x="3508444" y="3795023"/>
            <a:ext cx="4343400" cy="52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17029"/>
              </a:lnSpc>
            </a:pPr>
            <a:r>
              <a:rPr lang="ko-KR" altLang="en-US" sz="5400" dirty="0">
                <a:solidFill>
                  <a:srgbClr val="8B76F1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  <a:cs typeface="Calibri"/>
              </a:rPr>
              <a:t>기획 과정</a:t>
            </a:r>
            <a:endParaRPr lang="en-US" altLang="ko-KR" sz="5400" dirty="0">
              <a:solidFill>
                <a:srgbClr val="8B76F1"/>
              </a:solidFill>
              <a:latin typeface="CJ ONLYONE NEW 제목 Bold" panose="00000800000000000000" pitchFamily="2" charset="-127"/>
              <a:ea typeface="CJ ONLYONE NEW 제목 Bold" panose="00000800000000000000" pitchFamily="2" charset="-127"/>
              <a:cs typeface="Calibri"/>
            </a:endParaRPr>
          </a:p>
        </p:txBody>
      </p:sp>
      <p:sp>
        <p:nvSpPr>
          <p:cNvPr id="53" name="TextBox 5">
            <a:extLst>
              <a:ext uri="{FF2B5EF4-FFF2-40B4-BE49-F238E27FC236}">
                <a16:creationId xmlns:a16="http://schemas.microsoft.com/office/drawing/2014/main" id="{37175773-1CC3-E87E-1E23-176529D850EB}"/>
              </a:ext>
            </a:extLst>
          </p:cNvPr>
          <p:cNvSpPr txBox="1"/>
          <p:nvPr/>
        </p:nvSpPr>
        <p:spPr>
          <a:xfrm>
            <a:off x="12898450" y="3788744"/>
            <a:ext cx="4343400" cy="52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17029"/>
              </a:lnSpc>
            </a:pPr>
            <a:r>
              <a:rPr lang="ko-KR" altLang="en-US" sz="5400" b="0" i="0" u="none" strike="noStrike" dirty="0">
                <a:solidFill>
                  <a:srgbClr val="595959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  <a:cs typeface="Calibri"/>
              </a:rPr>
              <a:t>모니터링</a:t>
            </a:r>
            <a:r>
              <a:rPr lang="en-US" altLang="ko-KR" sz="5400" b="0" i="0" u="none" strike="noStrike" dirty="0">
                <a:solidFill>
                  <a:srgbClr val="595959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  <a:cs typeface="Calibri"/>
              </a:rPr>
              <a:t>/</a:t>
            </a:r>
            <a:r>
              <a:rPr lang="ko-KR" altLang="en-US" sz="5400" b="0" i="0" u="none" strike="noStrike" dirty="0">
                <a:solidFill>
                  <a:srgbClr val="595959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  <a:cs typeface="Calibri"/>
              </a:rPr>
              <a:t>보안</a:t>
            </a:r>
          </a:p>
        </p:txBody>
      </p:sp>
      <p:sp>
        <p:nvSpPr>
          <p:cNvPr id="60" name="TextBox 9">
            <a:extLst>
              <a:ext uri="{FF2B5EF4-FFF2-40B4-BE49-F238E27FC236}">
                <a16:creationId xmlns:a16="http://schemas.microsoft.com/office/drawing/2014/main" id="{0054F184-AAF5-B37F-C09C-B4389DC90259}"/>
              </a:ext>
            </a:extLst>
          </p:cNvPr>
          <p:cNvSpPr txBox="1"/>
          <p:nvPr/>
        </p:nvSpPr>
        <p:spPr>
          <a:xfrm>
            <a:off x="10336321" y="4692472"/>
            <a:ext cx="2311400" cy="2374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7029"/>
              </a:lnSpc>
            </a:pPr>
            <a:r>
              <a:rPr lang="en-US" sz="7200" dirty="0">
                <a:solidFill>
                  <a:srgbClr val="8B76F1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05</a:t>
            </a:r>
            <a:endParaRPr lang="en-US" sz="7200" b="0" i="0" u="none" strike="noStrike" dirty="0">
              <a:solidFill>
                <a:srgbClr val="8B76F1"/>
              </a:solidFill>
              <a:latin typeface="CJ ONLYONE NEW 제목 Bold" panose="00000800000000000000" pitchFamily="2" charset="-127"/>
              <a:ea typeface="CJ ONLYONE NEW 제목 Bold" panose="00000800000000000000" pitchFamily="2" charset="-127"/>
            </a:endParaRPr>
          </a:p>
        </p:txBody>
      </p:sp>
      <p:sp>
        <p:nvSpPr>
          <p:cNvPr id="61" name="TextBox 5">
            <a:extLst>
              <a:ext uri="{FF2B5EF4-FFF2-40B4-BE49-F238E27FC236}">
                <a16:creationId xmlns:a16="http://schemas.microsoft.com/office/drawing/2014/main" id="{01F8B69E-D63F-B66A-715E-E23D567E3210}"/>
              </a:ext>
            </a:extLst>
          </p:cNvPr>
          <p:cNvSpPr txBox="1"/>
          <p:nvPr/>
        </p:nvSpPr>
        <p:spPr>
          <a:xfrm>
            <a:off x="12908583" y="5618688"/>
            <a:ext cx="4343400" cy="52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17029"/>
              </a:lnSpc>
            </a:pPr>
            <a:r>
              <a:rPr lang="ko-KR" altLang="en-US" sz="5400" dirty="0">
                <a:solidFill>
                  <a:srgbClr val="8B76F1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  <a:cs typeface="Calibri"/>
              </a:rPr>
              <a:t>비용 분석</a:t>
            </a:r>
            <a:endParaRPr lang="ko-KR" sz="5400" b="0" i="0" u="none" strike="noStrike" dirty="0">
              <a:solidFill>
                <a:srgbClr val="8B76F1"/>
              </a:solidFill>
              <a:latin typeface="CJ ONLYONE NEW 제목 Bold" panose="00000800000000000000" pitchFamily="2" charset="-127"/>
              <a:ea typeface="CJ ONLYONE NEW 제목 Bold" panose="00000800000000000000" pitchFamily="2" charset="-127"/>
              <a:cs typeface="Calibri"/>
            </a:endParaRPr>
          </a:p>
        </p:txBody>
      </p:sp>
      <p:pic>
        <p:nvPicPr>
          <p:cNvPr id="28" name="Picture 7">
            <a:extLst>
              <a:ext uri="{FF2B5EF4-FFF2-40B4-BE49-F238E27FC236}">
                <a16:creationId xmlns:a16="http://schemas.microsoft.com/office/drawing/2014/main" id="{0157C59D-6442-A651-658D-3B86E2B6B8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343504" y="5467250"/>
            <a:ext cx="5505260" cy="107615"/>
          </a:xfrm>
          <a:prstGeom prst="rect">
            <a:avLst/>
          </a:prstGeom>
        </p:spPr>
      </p:pic>
      <p:sp>
        <p:nvSpPr>
          <p:cNvPr id="7" name="제목 6">
            <a:extLst>
              <a:ext uri="{FF2B5EF4-FFF2-40B4-BE49-F238E27FC236}">
                <a16:creationId xmlns:a16="http://schemas.microsoft.com/office/drawing/2014/main" id="{7F71397F-B561-BF58-A238-D07DD954AC68}"/>
              </a:ext>
            </a:extLst>
          </p:cNvPr>
          <p:cNvSpPr txBox="1">
            <a:spLocks/>
          </p:cNvSpPr>
          <p:nvPr/>
        </p:nvSpPr>
        <p:spPr>
          <a:xfrm>
            <a:off x="905719" y="606175"/>
            <a:ext cx="10888494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dirty="0">
                <a:solidFill>
                  <a:srgbClr val="595959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목차</a:t>
            </a:r>
          </a:p>
        </p:txBody>
      </p:sp>
      <p:sp>
        <p:nvSpPr>
          <p:cNvPr id="11" name="TextBox 9">
            <a:extLst>
              <a:ext uri="{FF2B5EF4-FFF2-40B4-BE49-F238E27FC236}">
                <a16:creationId xmlns:a16="http://schemas.microsoft.com/office/drawing/2014/main" id="{E5BED7DF-2130-BA70-3F38-8AB667919064}"/>
              </a:ext>
            </a:extLst>
          </p:cNvPr>
          <p:cNvSpPr txBox="1"/>
          <p:nvPr/>
        </p:nvSpPr>
        <p:spPr>
          <a:xfrm>
            <a:off x="10344314" y="6515665"/>
            <a:ext cx="2311400" cy="2374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7029"/>
              </a:lnSpc>
            </a:pPr>
            <a:r>
              <a:rPr lang="en-US" sz="7200" dirty="0">
                <a:solidFill>
                  <a:srgbClr val="8B76F1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06</a:t>
            </a:r>
            <a:endParaRPr lang="en-US" sz="7200" b="0" i="0" u="none" strike="noStrike" dirty="0">
              <a:solidFill>
                <a:srgbClr val="8B76F1"/>
              </a:solidFill>
              <a:latin typeface="CJ ONLYONE NEW 제목 Bold" panose="00000800000000000000" pitchFamily="2" charset="-127"/>
              <a:ea typeface="CJ ONLYONE NEW 제목 Bold" panose="00000800000000000000" pitchFamily="2" charset="-127"/>
            </a:endParaRPr>
          </a:p>
        </p:txBody>
      </p:sp>
      <p:sp>
        <p:nvSpPr>
          <p:cNvPr id="13" name="TextBox 5">
            <a:extLst>
              <a:ext uri="{FF2B5EF4-FFF2-40B4-BE49-F238E27FC236}">
                <a16:creationId xmlns:a16="http://schemas.microsoft.com/office/drawing/2014/main" id="{782675C5-6466-11A1-431D-9E4CEACE15BD}"/>
              </a:ext>
            </a:extLst>
          </p:cNvPr>
          <p:cNvSpPr txBox="1"/>
          <p:nvPr/>
        </p:nvSpPr>
        <p:spPr>
          <a:xfrm>
            <a:off x="12916576" y="7441881"/>
            <a:ext cx="4343400" cy="52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17029"/>
              </a:lnSpc>
            </a:pPr>
            <a:r>
              <a:rPr lang="ko-KR" altLang="en-US" sz="5400" b="0" i="0" u="none" strike="noStrike" dirty="0">
                <a:solidFill>
                  <a:srgbClr val="8B76F1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  <a:cs typeface="Calibri"/>
              </a:rPr>
              <a:t>마무리</a:t>
            </a:r>
            <a:endParaRPr lang="ko-KR" sz="5400" b="0" i="0" u="none" strike="noStrike" dirty="0">
              <a:solidFill>
                <a:srgbClr val="8B76F1"/>
              </a:solidFill>
              <a:latin typeface="CJ ONLYONE NEW 제목 Bold" panose="00000800000000000000" pitchFamily="2" charset="-127"/>
              <a:ea typeface="CJ ONLYONE NEW 제목 Bold" panose="00000800000000000000" pitchFamily="2" charset="-127"/>
              <a:cs typeface="Calibri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8E3F2F5-5B28-6F7C-9972-A77E7729A86D}"/>
              </a:ext>
            </a:extLst>
          </p:cNvPr>
          <p:cNvSpPr/>
          <p:nvPr/>
        </p:nvSpPr>
        <p:spPr>
          <a:xfrm>
            <a:off x="1512419" y="7797647"/>
            <a:ext cx="1379175" cy="319862"/>
          </a:xfrm>
          <a:prstGeom prst="rect">
            <a:avLst/>
          </a:prstGeom>
          <a:solidFill>
            <a:srgbClr val="775EEE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CJ ONLYONE NEW 제목 Bold" panose="00000800000000000000" pitchFamily="2" charset="-127"/>
              <a:ea typeface="CJ ONLYONE NEW 제목 Bold" panose="00000800000000000000" pitchFamily="2" charset="-127"/>
            </a:endParaRPr>
          </a:p>
        </p:txBody>
      </p:sp>
      <p:sp>
        <p:nvSpPr>
          <p:cNvPr id="17" name="TextBox 9">
            <a:extLst>
              <a:ext uri="{FF2B5EF4-FFF2-40B4-BE49-F238E27FC236}">
                <a16:creationId xmlns:a16="http://schemas.microsoft.com/office/drawing/2014/main" id="{4374D013-253F-6A7B-59E5-1C9A7473903B}"/>
              </a:ext>
            </a:extLst>
          </p:cNvPr>
          <p:cNvSpPr txBox="1"/>
          <p:nvPr/>
        </p:nvSpPr>
        <p:spPr>
          <a:xfrm>
            <a:off x="1071200" y="6532403"/>
            <a:ext cx="2311400" cy="2374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7029"/>
              </a:lnSpc>
            </a:pPr>
            <a:r>
              <a:rPr lang="en-US" sz="7200" dirty="0">
                <a:solidFill>
                  <a:srgbClr val="8B76F1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03</a:t>
            </a:r>
            <a:endParaRPr lang="en-US" sz="7200" b="0" i="0" u="none" strike="noStrike" dirty="0">
              <a:solidFill>
                <a:srgbClr val="8B76F1"/>
              </a:solidFill>
              <a:latin typeface="CJ ONLYONE NEW 제목 Bold" panose="00000800000000000000" pitchFamily="2" charset="-127"/>
              <a:ea typeface="CJ ONLYONE NEW 제목 Bold" panose="00000800000000000000" pitchFamily="2" charset="-127"/>
            </a:endParaRPr>
          </a:p>
        </p:txBody>
      </p:sp>
      <p:sp>
        <p:nvSpPr>
          <p:cNvPr id="18" name="TextBox 5">
            <a:extLst>
              <a:ext uri="{FF2B5EF4-FFF2-40B4-BE49-F238E27FC236}">
                <a16:creationId xmlns:a16="http://schemas.microsoft.com/office/drawing/2014/main" id="{2ABA148C-5796-F88C-01F1-FB861A21353E}"/>
              </a:ext>
            </a:extLst>
          </p:cNvPr>
          <p:cNvSpPr txBox="1"/>
          <p:nvPr/>
        </p:nvSpPr>
        <p:spPr>
          <a:xfrm>
            <a:off x="3516436" y="7454616"/>
            <a:ext cx="4343400" cy="52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17029"/>
              </a:lnSpc>
            </a:pPr>
            <a:r>
              <a:rPr lang="en-US" altLang="ko-KR" sz="5400" dirty="0">
                <a:solidFill>
                  <a:srgbClr val="8B76F1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  <a:cs typeface="Calibri"/>
              </a:rPr>
              <a:t>CICD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CD74A6E-9D85-978E-26DB-CDDBBDF0C8FA}"/>
              </a:ext>
            </a:extLst>
          </p:cNvPr>
          <p:cNvSpPr/>
          <p:nvPr/>
        </p:nvSpPr>
        <p:spPr>
          <a:xfrm>
            <a:off x="1504426" y="5974454"/>
            <a:ext cx="1379175" cy="319862"/>
          </a:xfrm>
          <a:prstGeom prst="rect">
            <a:avLst/>
          </a:prstGeom>
          <a:solidFill>
            <a:srgbClr val="775EEE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CJ ONLYONE NEW 제목 Bold" panose="00000800000000000000" pitchFamily="2" charset="-127"/>
              <a:ea typeface="CJ ONLYONE NEW 제목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E08DC73-B379-B862-2066-2EC0A4C535E0}"/>
              </a:ext>
            </a:extLst>
          </p:cNvPr>
          <p:cNvSpPr/>
          <p:nvPr/>
        </p:nvSpPr>
        <p:spPr>
          <a:xfrm>
            <a:off x="10825539" y="4155934"/>
            <a:ext cx="1379175" cy="319862"/>
          </a:xfrm>
          <a:prstGeom prst="rect">
            <a:avLst/>
          </a:prstGeom>
          <a:solidFill>
            <a:srgbClr val="775EEE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CJ ONLYONE NEW 제목 Bold" panose="00000800000000000000" pitchFamily="2" charset="-127"/>
              <a:ea typeface="CJ ONLYONE NEW 제목 Bold" panose="00000800000000000000" pitchFamily="2" charset="-127"/>
            </a:endParaRPr>
          </a:p>
        </p:txBody>
      </p:sp>
      <p:sp>
        <p:nvSpPr>
          <p:cNvPr id="19" name="TextBox 5">
            <a:extLst>
              <a:ext uri="{FF2B5EF4-FFF2-40B4-BE49-F238E27FC236}">
                <a16:creationId xmlns:a16="http://schemas.microsoft.com/office/drawing/2014/main" id="{365EB097-767F-1C86-27E6-50F03D769857}"/>
              </a:ext>
            </a:extLst>
          </p:cNvPr>
          <p:cNvSpPr txBox="1"/>
          <p:nvPr/>
        </p:nvSpPr>
        <p:spPr>
          <a:xfrm>
            <a:off x="3508443" y="5631423"/>
            <a:ext cx="4343400" cy="52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17029"/>
              </a:lnSpc>
            </a:pPr>
            <a:r>
              <a:rPr lang="ko-KR" altLang="en-US" sz="5400" dirty="0">
                <a:solidFill>
                  <a:srgbClr val="8B76F1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  <a:cs typeface="Calibri"/>
              </a:rPr>
              <a:t>주요 아키텍처</a:t>
            </a:r>
            <a:endParaRPr lang="en-US" altLang="ko-KR" sz="5400" dirty="0">
              <a:solidFill>
                <a:srgbClr val="8B76F1"/>
              </a:solidFill>
              <a:latin typeface="CJ ONLYONE NEW 제목 Bold" panose="00000800000000000000" pitchFamily="2" charset="-127"/>
              <a:ea typeface="CJ ONLYONE NEW 제목 Bold" panose="00000800000000000000" pitchFamily="2" charset="-127"/>
              <a:cs typeface="Calibri"/>
            </a:endParaRPr>
          </a:p>
        </p:txBody>
      </p:sp>
      <p:sp>
        <p:nvSpPr>
          <p:cNvPr id="20" name="TextBox 9">
            <a:extLst>
              <a:ext uri="{FF2B5EF4-FFF2-40B4-BE49-F238E27FC236}">
                <a16:creationId xmlns:a16="http://schemas.microsoft.com/office/drawing/2014/main" id="{8D41AFEA-5314-712C-0F6E-D5491843A1DF}"/>
              </a:ext>
            </a:extLst>
          </p:cNvPr>
          <p:cNvSpPr txBox="1"/>
          <p:nvPr/>
        </p:nvSpPr>
        <p:spPr>
          <a:xfrm>
            <a:off x="1063207" y="4709210"/>
            <a:ext cx="2311400" cy="2374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7029"/>
              </a:lnSpc>
            </a:pPr>
            <a:r>
              <a:rPr lang="en-US" sz="7200" dirty="0">
                <a:solidFill>
                  <a:srgbClr val="8B76F1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02</a:t>
            </a:r>
            <a:endParaRPr lang="en-US" sz="7200" b="0" i="0" u="none" strike="noStrike" dirty="0">
              <a:solidFill>
                <a:srgbClr val="8B76F1"/>
              </a:solidFill>
              <a:latin typeface="CJ ONLYONE NEW 제목 Bold" panose="00000800000000000000" pitchFamily="2" charset="-127"/>
              <a:ea typeface="CJ ONLYONE NEW 제목 Bold" panose="00000800000000000000" pitchFamily="2" charset="-127"/>
            </a:endParaRPr>
          </a:p>
        </p:txBody>
      </p:sp>
      <p:sp>
        <p:nvSpPr>
          <p:cNvPr id="52" name="TextBox 9">
            <a:extLst>
              <a:ext uri="{FF2B5EF4-FFF2-40B4-BE49-F238E27FC236}">
                <a16:creationId xmlns:a16="http://schemas.microsoft.com/office/drawing/2014/main" id="{70086AC6-527B-2BF7-BA08-E8DAB72BB696}"/>
              </a:ext>
            </a:extLst>
          </p:cNvPr>
          <p:cNvSpPr txBox="1"/>
          <p:nvPr/>
        </p:nvSpPr>
        <p:spPr>
          <a:xfrm>
            <a:off x="10359427" y="2863600"/>
            <a:ext cx="2311400" cy="2374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7029"/>
              </a:lnSpc>
            </a:pPr>
            <a:r>
              <a:rPr lang="en-US" sz="7200" dirty="0">
                <a:solidFill>
                  <a:srgbClr val="595959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04</a:t>
            </a:r>
            <a:endParaRPr lang="en-US" sz="7200" b="0" i="0" u="none" strike="noStrike" dirty="0">
              <a:solidFill>
                <a:srgbClr val="595959"/>
              </a:solidFill>
              <a:latin typeface="CJ ONLYONE NEW 제목 Bold" panose="00000800000000000000" pitchFamily="2" charset="-127"/>
              <a:ea typeface="CJ ONLYONE NEW 제목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820121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560037F-032E-D981-B293-D602EFB3A9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2" name="제목 6">
            <a:extLst>
              <a:ext uri="{FF2B5EF4-FFF2-40B4-BE49-F238E27FC236}">
                <a16:creationId xmlns:a16="http://schemas.microsoft.com/office/drawing/2014/main" id="{A43B2219-6E32-A8C8-99E6-55CF96226D2B}"/>
              </a:ext>
            </a:extLst>
          </p:cNvPr>
          <p:cNvSpPr txBox="1">
            <a:spLocks/>
          </p:cNvSpPr>
          <p:nvPr/>
        </p:nvSpPr>
        <p:spPr>
          <a:xfrm>
            <a:off x="905719" y="606175"/>
            <a:ext cx="10888494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dirty="0">
                <a:solidFill>
                  <a:srgbClr val="595959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모니터링</a:t>
            </a:r>
            <a:r>
              <a:rPr lang="en-US" altLang="ko-KR" dirty="0">
                <a:solidFill>
                  <a:srgbClr val="595959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 </a:t>
            </a:r>
            <a:r>
              <a:rPr lang="ko-KR" altLang="en-US" dirty="0">
                <a:solidFill>
                  <a:srgbClr val="595959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및 보안 아키텍처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CA2E19-C5FF-8B72-A9C1-B188B2206795}"/>
              </a:ext>
            </a:extLst>
          </p:cNvPr>
          <p:cNvSpPr txBox="1"/>
          <p:nvPr/>
        </p:nvSpPr>
        <p:spPr>
          <a:xfrm>
            <a:off x="15129164" y="1177674"/>
            <a:ext cx="1966693" cy="36512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8770"/>
              </a:lnSpc>
            </a:pPr>
            <a:r>
              <a:rPr lang="en-US" altLang="ko-KR" sz="1900" b="0" i="0" u="none" strike="noStrike" dirty="0">
                <a:solidFill>
                  <a:srgbClr val="595959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04 </a:t>
            </a:r>
            <a:r>
              <a:rPr lang="ko-KR" altLang="en-US" sz="1900" b="0" i="0" u="none" strike="noStrike" dirty="0">
                <a:solidFill>
                  <a:srgbClr val="595959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모니터링</a:t>
            </a:r>
            <a:r>
              <a:rPr lang="en-US" altLang="ko-KR" sz="1900" b="0" i="0" u="none" strike="noStrike" dirty="0">
                <a:solidFill>
                  <a:srgbClr val="595959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/</a:t>
            </a:r>
            <a:r>
              <a:rPr lang="ko-KR" altLang="en-US" sz="1900" b="0" i="0" u="none" strike="noStrike" dirty="0">
                <a:solidFill>
                  <a:srgbClr val="595959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보안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F17D8FC-8E0E-8940-2C05-E0E03A6633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5175" y="3739330"/>
            <a:ext cx="5413478" cy="4179709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4C4D1E1B-A374-A11A-298E-EC86D28963E7}"/>
              </a:ext>
            </a:extLst>
          </p:cNvPr>
          <p:cNvSpPr/>
          <p:nvPr/>
        </p:nvSpPr>
        <p:spPr>
          <a:xfrm>
            <a:off x="2293408" y="4724400"/>
            <a:ext cx="5151331" cy="342138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18B8E47-96E4-FADC-65ED-6B1CD07A3B0B}"/>
              </a:ext>
            </a:extLst>
          </p:cNvPr>
          <p:cNvSpPr/>
          <p:nvPr/>
        </p:nvSpPr>
        <p:spPr>
          <a:xfrm>
            <a:off x="2667841" y="3668688"/>
            <a:ext cx="5450811" cy="1055712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18B8E47-96E4-FADC-65ED-6B1CD07A3B0B}"/>
              </a:ext>
            </a:extLst>
          </p:cNvPr>
          <p:cNvSpPr/>
          <p:nvPr/>
        </p:nvSpPr>
        <p:spPr>
          <a:xfrm>
            <a:off x="7368540" y="4724400"/>
            <a:ext cx="750112" cy="2522220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7385684" y="4674870"/>
            <a:ext cx="388621" cy="1287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7715514" y="4656134"/>
            <a:ext cx="388621" cy="1287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22" r="11678"/>
          <a:stretch/>
        </p:blipFill>
        <p:spPr>
          <a:xfrm>
            <a:off x="9355229" y="2876204"/>
            <a:ext cx="6279446" cy="6037941"/>
          </a:xfrm>
          <a:prstGeom prst="rect">
            <a:avLst/>
          </a:prstGeom>
          <a:ln w="57150">
            <a:solidFill>
              <a:srgbClr val="8C4FFF"/>
            </a:solidFill>
          </a:ln>
        </p:spPr>
      </p:pic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DA208934-8ED8-0BF9-E6F7-3DDDE67150A6}"/>
              </a:ext>
            </a:extLst>
          </p:cNvPr>
          <p:cNvCxnSpPr>
            <a:cxnSpLocks/>
          </p:cNvCxnSpPr>
          <p:nvPr/>
        </p:nvCxnSpPr>
        <p:spPr>
          <a:xfrm flipV="1">
            <a:off x="8104135" y="2876204"/>
            <a:ext cx="1251094" cy="79248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721EC2FC-0262-7B1C-C63D-B453C74B5697}"/>
              </a:ext>
            </a:extLst>
          </p:cNvPr>
          <p:cNvCxnSpPr>
            <a:cxnSpLocks/>
          </p:cNvCxnSpPr>
          <p:nvPr/>
        </p:nvCxnSpPr>
        <p:spPr>
          <a:xfrm>
            <a:off x="8118652" y="7246620"/>
            <a:ext cx="1236576" cy="16675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8226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560037F-032E-D981-B293-D602EFB3A9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11" name="제목 6">
            <a:extLst>
              <a:ext uri="{FF2B5EF4-FFF2-40B4-BE49-F238E27FC236}">
                <a16:creationId xmlns:a16="http://schemas.microsoft.com/office/drawing/2014/main" id="{783CAF92-8F46-F81B-9496-D1F01E0E9691}"/>
              </a:ext>
            </a:extLst>
          </p:cNvPr>
          <p:cNvSpPr txBox="1">
            <a:spLocks/>
          </p:cNvSpPr>
          <p:nvPr/>
        </p:nvSpPr>
        <p:spPr>
          <a:xfrm>
            <a:off x="905719" y="606175"/>
            <a:ext cx="10888494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dirty="0">
                <a:solidFill>
                  <a:srgbClr val="595959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모니터링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53B6100-C3A0-D6EA-557D-93E0616E657A}"/>
              </a:ext>
            </a:extLst>
          </p:cNvPr>
          <p:cNvSpPr txBox="1"/>
          <p:nvPr/>
        </p:nvSpPr>
        <p:spPr>
          <a:xfrm>
            <a:off x="8567566" y="4604060"/>
            <a:ext cx="111075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rgbClr val="8C4FFF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VS</a:t>
            </a:r>
            <a:endParaRPr lang="ko-KR" altLang="ko-KR" sz="4800" b="1" dirty="0">
              <a:solidFill>
                <a:srgbClr val="8C4FFF"/>
              </a:solidFill>
              <a:latin typeface="CJ ONLYONE NEW 제목 Bold" panose="00000800000000000000" pitchFamily="2" charset="-127"/>
              <a:ea typeface="CJ ONLYONE NEW 제목 Bold" panose="00000800000000000000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A9B2216-54DE-1C40-4172-5E833EF524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3694" y="3522197"/>
            <a:ext cx="2332097" cy="233209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D6D9350-1638-9305-5AFB-58EE16826C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6927" y="3734517"/>
            <a:ext cx="2036791" cy="203679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8FA377F-28EB-1603-9B36-D9C51AB9D842}"/>
              </a:ext>
            </a:extLst>
          </p:cNvPr>
          <p:cNvSpPr txBox="1"/>
          <p:nvPr/>
        </p:nvSpPr>
        <p:spPr>
          <a:xfrm>
            <a:off x="15129164" y="1177674"/>
            <a:ext cx="1966693" cy="36512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8770"/>
              </a:lnSpc>
            </a:pPr>
            <a:r>
              <a:rPr lang="en-US" altLang="ko-KR" sz="1900" b="0" i="0" u="none" strike="noStrike" dirty="0">
                <a:solidFill>
                  <a:srgbClr val="595959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04 </a:t>
            </a:r>
            <a:r>
              <a:rPr lang="ko-KR" altLang="en-US" sz="1900" b="0" i="0" u="none" strike="noStrike" dirty="0">
                <a:solidFill>
                  <a:srgbClr val="595959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모니터링</a:t>
            </a:r>
            <a:r>
              <a:rPr lang="en-US" altLang="ko-KR" sz="1900" b="0" i="0" u="none" strike="noStrike" dirty="0">
                <a:solidFill>
                  <a:srgbClr val="595959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/</a:t>
            </a:r>
            <a:r>
              <a:rPr lang="ko-KR" altLang="en-US" sz="1900" b="0" i="0" u="none" strike="noStrike" dirty="0">
                <a:solidFill>
                  <a:srgbClr val="595959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보안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954BA31-441D-8545-8E97-4EBC60647E81}"/>
              </a:ext>
            </a:extLst>
          </p:cNvPr>
          <p:cNvSpPr txBox="1"/>
          <p:nvPr/>
        </p:nvSpPr>
        <p:spPr>
          <a:xfrm>
            <a:off x="2407466" y="5693742"/>
            <a:ext cx="22998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err="1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Datadog</a:t>
            </a:r>
            <a:endParaRPr lang="ko-KR" altLang="en-US" sz="3200" b="1" dirty="0">
              <a:latin typeface="CJ ONLYONE NEW 본문 Regular" panose="00000500000000000000" pitchFamily="2" charset="-127"/>
              <a:ea typeface="CJ ONLYONE NEW 본문 Regular" panose="00000500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954BA31-441D-8545-8E97-4EBC60647E81}"/>
              </a:ext>
            </a:extLst>
          </p:cNvPr>
          <p:cNvSpPr txBox="1"/>
          <p:nvPr/>
        </p:nvSpPr>
        <p:spPr>
          <a:xfrm>
            <a:off x="4892850" y="5693742"/>
            <a:ext cx="29994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err="1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Cloudwatch</a:t>
            </a:r>
            <a:endParaRPr lang="ko-KR" altLang="en-US" sz="3200" b="1" dirty="0">
              <a:latin typeface="CJ ONLYONE NEW 본문 Regular" panose="00000500000000000000" pitchFamily="2" charset="-127"/>
              <a:ea typeface="CJ ONLYONE NEW 본문 Regular" panose="00000500000000000000" pitchFamily="2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1906" y="3922091"/>
            <a:ext cx="1634946" cy="162768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42762" y="3922092"/>
            <a:ext cx="1634946" cy="163494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954BA31-441D-8545-8E97-4EBC60647E81}"/>
              </a:ext>
            </a:extLst>
          </p:cNvPr>
          <p:cNvSpPr txBox="1"/>
          <p:nvPr/>
        </p:nvSpPr>
        <p:spPr>
          <a:xfrm>
            <a:off x="10229648" y="5693742"/>
            <a:ext cx="29994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Prometheus</a:t>
            </a:r>
            <a:endParaRPr lang="ko-KR" altLang="en-US" sz="3200" b="1" dirty="0">
              <a:latin typeface="CJ ONLYONE NEW 본문 Regular" panose="00000500000000000000" pitchFamily="2" charset="-127"/>
              <a:ea typeface="CJ ONLYONE NEW 본문 Regular" panose="00000500000000000000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954BA31-441D-8545-8E97-4EBC60647E81}"/>
              </a:ext>
            </a:extLst>
          </p:cNvPr>
          <p:cNvSpPr txBox="1"/>
          <p:nvPr/>
        </p:nvSpPr>
        <p:spPr>
          <a:xfrm>
            <a:off x="13332220" y="5693742"/>
            <a:ext cx="29994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err="1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Grafana</a:t>
            </a:r>
            <a:endParaRPr lang="ko-KR" altLang="en-US" sz="3200" b="1" dirty="0">
              <a:latin typeface="CJ ONLYONE NEW 본문 Regular" panose="00000500000000000000" pitchFamily="2" charset="-127"/>
              <a:ea typeface="CJ ONLYONE NEW 본문 Regular" panose="00000500000000000000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53B6100-C3A0-D6EA-557D-93E0616E657A}"/>
              </a:ext>
            </a:extLst>
          </p:cNvPr>
          <p:cNvSpPr txBox="1"/>
          <p:nvPr/>
        </p:nvSpPr>
        <p:spPr>
          <a:xfrm>
            <a:off x="4512799" y="4500077"/>
            <a:ext cx="11107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X</a:t>
            </a:r>
            <a:endParaRPr lang="ko-KR" altLang="ko-KR" sz="4000" b="1" dirty="0">
              <a:latin typeface="CJ ONLYONE NEW 본문 Regular" panose="00000500000000000000" pitchFamily="2" charset="-127"/>
              <a:ea typeface="CJ ONLYONE NEW 본문 Regular" panose="00000500000000000000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53B6100-C3A0-D6EA-557D-93E0616E657A}"/>
              </a:ext>
            </a:extLst>
          </p:cNvPr>
          <p:cNvSpPr txBox="1"/>
          <p:nvPr/>
        </p:nvSpPr>
        <p:spPr>
          <a:xfrm>
            <a:off x="12995034" y="4500077"/>
            <a:ext cx="11107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X</a:t>
            </a:r>
            <a:endParaRPr lang="ko-KR" altLang="ko-KR" sz="4000" b="1" dirty="0">
              <a:latin typeface="CJ ONLYONE NEW 본문 Regular" panose="00000500000000000000" pitchFamily="2" charset="-127"/>
              <a:ea typeface="CJ ONLYONE NEW 본문 Regular" panose="00000500000000000000" pitchFamily="2" charset="-127"/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1143092" y="2891474"/>
            <a:ext cx="3349659" cy="159039"/>
          </a:xfrm>
          <a:prstGeom prst="roundRect">
            <a:avLst/>
          </a:prstGeom>
          <a:solidFill>
            <a:srgbClr val="E4DF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6216CD6-712C-32D8-31A3-DB410AFDA14F}"/>
              </a:ext>
            </a:extLst>
          </p:cNvPr>
          <p:cNvSpPr txBox="1"/>
          <p:nvPr/>
        </p:nvSpPr>
        <p:spPr>
          <a:xfrm>
            <a:off x="1143093" y="2495335"/>
            <a:ext cx="122412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WHY DATADOG</a:t>
            </a:r>
            <a:endParaRPr lang="ko-KR" altLang="en-US" sz="3200" dirty="0">
              <a:latin typeface="CJ ONLYONE NEW 본문 Regular" panose="00000500000000000000" pitchFamily="2" charset="-127"/>
              <a:ea typeface="CJ ONLYONE NEW 본문 Regular" panose="00000500000000000000" pitchFamily="2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0461120" y="6604025"/>
            <a:ext cx="6697664" cy="1902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en-US" altLang="ko-KR" sz="28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• </a:t>
            </a:r>
            <a:r>
              <a:rPr lang="ko-KR" altLang="en-US" sz="28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초기 구축 비용이 낮음</a:t>
            </a:r>
            <a:endParaRPr lang="en-US" altLang="ko-KR" sz="2800" dirty="0">
              <a:latin typeface="CJ ONLYONE NEW 본문 Regular" panose="00000500000000000000" pitchFamily="2" charset="-127"/>
              <a:ea typeface="CJ ONLYONE NEW 본문 Regular" panose="00000500000000000000" pitchFamily="2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28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• </a:t>
            </a:r>
            <a:r>
              <a:rPr lang="ko-KR" altLang="en-US" sz="28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운영 시의 공수와 </a:t>
            </a:r>
            <a:r>
              <a:rPr lang="ko-KR" altLang="en-US" sz="2800" dirty="0" err="1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러닝커브가</a:t>
            </a:r>
            <a:r>
              <a:rPr lang="ko-KR" altLang="en-US" sz="28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 높음</a:t>
            </a:r>
            <a:endParaRPr lang="en-US" altLang="ko-KR" sz="2800" dirty="0">
              <a:latin typeface="CJ ONLYONE NEW 본문 Regular" panose="00000500000000000000" pitchFamily="2" charset="-127"/>
              <a:ea typeface="CJ ONLYONE NEW 본문 Regular" panose="00000500000000000000" pitchFamily="2" charset="-127"/>
            </a:endParaRPr>
          </a:p>
          <a:p>
            <a:pPr>
              <a:lnSpc>
                <a:spcPct val="140000"/>
              </a:lnSpc>
            </a:pPr>
            <a:endParaRPr lang="ko-KR" altLang="en-US" sz="2800" dirty="0">
              <a:latin typeface="CJ ONLYONE NEW 본문 Regular" panose="00000500000000000000" pitchFamily="2" charset="-127"/>
              <a:ea typeface="CJ ONLYONE NEW 본문 Regular" panose="00000500000000000000" pitchFamily="2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5853265" y="6974330"/>
            <a:ext cx="1991360" cy="19304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5623558" y="7556301"/>
            <a:ext cx="2163489" cy="186414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2243694" y="6604025"/>
            <a:ext cx="6697664" cy="25053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en-US" altLang="ko-KR" sz="28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• </a:t>
            </a:r>
            <a:r>
              <a:rPr lang="ko-KR" altLang="en-US" sz="2800" dirty="0" err="1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메트릭부터</a:t>
            </a:r>
            <a:r>
              <a:rPr lang="ko-KR" altLang="en-US" sz="28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 </a:t>
            </a:r>
            <a:r>
              <a:rPr lang="en-US" altLang="ko-KR" sz="28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APM</a:t>
            </a:r>
            <a:r>
              <a:rPr lang="ko-KR" altLang="en-US" sz="28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까지 </a:t>
            </a:r>
            <a:r>
              <a:rPr lang="ko-KR" altLang="en-US" sz="2800" dirty="0" err="1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올인원</a:t>
            </a:r>
            <a:r>
              <a:rPr lang="ko-KR" altLang="en-US" sz="28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 서비스</a:t>
            </a:r>
            <a:endParaRPr lang="en-US" altLang="ko-KR" sz="2800" dirty="0">
              <a:latin typeface="CJ ONLYONE NEW 본문 Regular" panose="00000500000000000000" pitchFamily="2" charset="-127"/>
              <a:ea typeface="CJ ONLYONE NEW 본문 Regular" panose="00000500000000000000" pitchFamily="2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28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• Integration</a:t>
            </a:r>
            <a:r>
              <a:rPr lang="ko-KR" altLang="en-US" sz="28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을 통한 빠른 초기 구성</a:t>
            </a:r>
            <a:endParaRPr lang="en-US" altLang="ko-KR" sz="2800" dirty="0">
              <a:latin typeface="CJ ONLYONE NEW 본문 Regular" panose="00000500000000000000" pitchFamily="2" charset="-127"/>
              <a:ea typeface="CJ ONLYONE NEW 본문 Regular" panose="00000500000000000000" pitchFamily="2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28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• </a:t>
            </a:r>
            <a:r>
              <a:rPr lang="en-US" altLang="ko-KR" sz="2800" dirty="0" err="1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Cloudwatch</a:t>
            </a:r>
            <a:r>
              <a:rPr lang="ko-KR" altLang="en-US" sz="28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와의 연동을 통해</a:t>
            </a:r>
            <a:endParaRPr lang="en-US" altLang="ko-KR" sz="2800" dirty="0">
              <a:latin typeface="CJ ONLYONE NEW 본문 Regular" panose="00000500000000000000" pitchFamily="2" charset="-127"/>
              <a:ea typeface="CJ ONLYONE NEW 본문 Regular" panose="00000500000000000000" pitchFamily="2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28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    </a:t>
            </a:r>
            <a:r>
              <a:rPr lang="ko-KR" altLang="en-US" sz="2800" dirty="0" err="1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이슈상황의</a:t>
            </a:r>
            <a:r>
              <a:rPr lang="ko-KR" altLang="en-US" sz="28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 로그를 간편하게 확인</a:t>
            </a:r>
          </a:p>
        </p:txBody>
      </p:sp>
    </p:spTree>
    <p:extLst>
      <p:ext uri="{BB962C8B-B14F-4D97-AF65-F5344CB8AC3E}">
        <p14:creationId xmlns:p14="http://schemas.microsoft.com/office/powerpoint/2010/main" val="10964513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DDE978-209D-F11C-E345-56C0BD8DFE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그림 27">
            <a:extLst>
              <a:ext uri="{FF2B5EF4-FFF2-40B4-BE49-F238E27FC236}">
                <a16:creationId xmlns:a16="http://schemas.microsoft.com/office/drawing/2014/main" id="{FA7206C2-DC6B-0B8A-AC41-CC3C820ADB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7416" y="3476250"/>
            <a:ext cx="10017972" cy="5922176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CBC9827-A570-0D6F-57FA-C1217F4CF2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11" name="제목 6">
            <a:extLst>
              <a:ext uri="{FF2B5EF4-FFF2-40B4-BE49-F238E27FC236}">
                <a16:creationId xmlns:a16="http://schemas.microsoft.com/office/drawing/2014/main" id="{17175CC4-B803-2D17-4044-5D4FF31252F5}"/>
              </a:ext>
            </a:extLst>
          </p:cNvPr>
          <p:cNvSpPr txBox="1">
            <a:spLocks/>
          </p:cNvSpPr>
          <p:nvPr/>
        </p:nvSpPr>
        <p:spPr>
          <a:xfrm>
            <a:off x="905719" y="606175"/>
            <a:ext cx="10888494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dirty="0">
                <a:solidFill>
                  <a:srgbClr val="595959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모니터링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BB6A3F4-5B07-B138-C358-EC1D9F903067}"/>
              </a:ext>
            </a:extLst>
          </p:cNvPr>
          <p:cNvSpPr txBox="1"/>
          <p:nvPr/>
        </p:nvSpPr>
        <p:spPr>
          <a:xfrm>
            <a:off x="15129164" y="1177674"/>
            <a:ext cx="1966693" cy="36512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8770"/>
              </a:lnSpc>
            </a:pPr>
            <a:r>
              <a:rPr lang="en-US" altLang="ko-KR" sz="1900" b="0" i="0" u="none" strike="noStrike" dirty="0">
                <a:solidFill>
                  <a:srgbClr val="595959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04 </a:t>
            </a:r>
            <a:r>
              <a:rPr lang="ko-KR" altLang="en-US" sz="1900" b="0" i="0" u="none" strike="noStrike" dirty="0">
                <a:solidFill>
                  <a:srgbClr val="595959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모니터링</a:t>
            </a:r>
            <a:r>
              <a:rPr lang="en-US" altLang="ko-KR" sz="1900" b="0" i="0" u="none" strike="noStrike" dirty="0">
                <a:solidFill>
                  <a:srgbClr val="595959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/</a:t>
            </a:r>
            <a:r>
              <a:rPr lang="ko-KR" altLang="en-US" sz="1900" b="0" i="0" u="none" strike="noStrike" dirty="0">
                <a:solidFill>
                  <a:srgbClr val="595959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보안</a:t>
            </a:r>
          </a:p>
        </p:txBody>
      </p:sp>
      <p:sp>
        <p:nvSpPr>
          <p:cNvPr id="19" name="모서리가 둥근 직사각형 18"/>
          <p:cNvSpPr/>
          <p:nvPr/>
        </p:nvSpPr>
        <p:spPr>
          <a:xfrm>
            <a:off x="1143092" y="2891474"/>
            <a:ext cx="4684684" cy="150115"/>
          </a:xfrm>
          <a:prstGeom prst="roundRect">
            <a:avLst/>
          </a:prstGeom>
          <a:solidFill>
            <a:srgbClr val="E4DF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6216CD6-712C-32D8-31A3-DB410AFDA14F}"/>
              </a:ext>
            </a:extLst>
          </p:cNvPr>
          <p:cNvSpPr txBox="1"/>
          <p:nvPr/>
        </p:nvSpPr>
        <p:spPr>
          <a:xfrm>
            <a:off x="1143093" y="2495335"/>
            <a:ext cx="122412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DATADOG </a:t>
            </a:r>
            <a:r>
              <a:rPr lang="ko-KR" altLang="en-US" sz="32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대시보드 구성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A16C78A5-2132-37A1-DC05-2D3C123B660D}"/>
              </a:ext>
            </a:extLst>
          </p:cNvPr>
          <p:cNvSpPr/>
          <p:nvPr/>
        </p:nvSpPr>
        <p:spPr>
          <a:xfrm>
            <a:off x="9269730" y="5397500"/>
            <a:ext cx="4493895" cy="965200"/>
          </a:xfrm>
          <a:prstGeom prst="roundRect">
            <a:avLst>
              <a:gd name="adj" fmla="val 6799"/>
            </a:avLst>
          </a:prstGeom>
          <a:noFill/>
          <a:ln w="57150">
            <a:solidFill>
              <a:srgbClr val="8C4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A565FB8-20EF-7311-3AD9-CEC381CC5AC8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13763625" y="5880100"/>
            <a:ext cx="730250" cy="0"/>
          </a:xfrm>
          <a:prstGeom prst="line">
            <a:avLst/>
          </a:prstGeom>
          <a:ln w="57150">
            <a:solidFill>
              <a:srgbClr val="8C4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>
            <a:extLst>
              <a:ext uri="{FF2B5EF4-FFF2-40B4-BE49-F238E27FC236}">
                <a16:creationId xmlns:a16="http://schemas.microsoft.com/office/drawing/2014/main" id="{415380F6-19F7-3956-6306-101F08CB48C4}"/>
              </a:ext>
            </a:extLst>
          </p:cNvPr>
          <p:cNvSpPr/>
          <p:nvPr/>
        </p:nvSpPr>
        <p:spPr>
          <a:xfrm>
            <a:off x="14427200" y="5765800"/>
            <a:ext cx="228600" cy="228600"/>
          </a:xfrm>
          <a:prstGeom prst="ellipse">
            <a:avLst/>
          </a:prstGeom>
          <a:solidFill>
            <a:srgbClr val="8C4FFF"/>
          </a:solidFill>
          <a:ln>
            <a:solidFill>
              <a:srgbClr val="8C4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FE28630-FFF8-598B-C5B0-33DE1B73F714}"/>
              </a:ext>
            </a:extLst>
          </p:cNvPr>
          <p:cNvSpPr txBox="1"/>
          <p:nvPr/>
        </p:nvSpPr>
        <p:spPr>
          <a:xfrm>
            <a:off x="14702781" y="5428615"/>
            <a:ext cx="289213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컨테이너별</a:t>
            </a:r>
            <a:endParaRPr lang="en-US" altLang="ko-KR" sz="2800" dirty="0"/>
          </a:p>
          <a:p>
            <a:r>
              <a:rPr lang="en-US" altLang="ko-KR" sz="2800" dirty="0"/>
              <a:t>CPU </a:t>
            </a:r>
            <a:r>
              <a:rPr lang="ko-KR" altLang="en-US" sz="2800" dirty="0"/>
              <a:t>사용률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9A66F322-75A6-20F1-17DC-99C7862C7F7F}"/>
              </a:ext>
            </a:extLst>
          </p:cNvPr>
          <p:cNvSpPr/>
          <p:nvPr/>
        </p:nvSpPr>
        <p:spPr>
          <a:xfrm>
            <a:off x="9269730" y="7915651"/>
            <a:ext cx="4493895" cy="1390274"/>
          </a:xfrm>
          <a:prstGeom prst="roundRect">
            <a:avLst>
              <a:gd name="adj" fmla="val 6799"/>
            </a:avLst>
          </a:prstGeom>
          <a:noFill/>
          <a:ln w="57150">
            <a:solidFill>
              <a:srgbClr val="8C4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68E1FA2C-E88A-0A9F-AC48-8F4592D1E8E7}"/>
              </a:ext>
            </a:extLst>
          </p:cNvPr>
          <p:cNvCxnSpPr>
            <a:cxnSpLocks/>
          </p:cNvCxnSpPr>
          <p:nvPr/>
        </p:nvCxnSpPr>
        <p:spPr>
          <a:xfrm>
            <a:off x="13763625" y="8626851"/>
            <a:ext cx="730250" cy="0"/>
          </a:xfrm>
          <a:prstGeom prst="line">
            <a:avLst/>
          </a:prstGeom>
          <a:ln w="57150">
            <a:solidFill>
              <a:srgbClr val="8C4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2730B60-54E9-388A-E64B-9D820AA8D136}"/>
              </a:ext>
            </a:extLst>
          </p:cNvPr>
          <p:cNvSpPr txBox="1"/>
          <p:nvPr/>
        </p:nvSpPr>
        <p:spPr>
          <a:xfrm>
            <a:off x="14702781" y="8133734"/>
            <a:ext cx="289213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ALB HTTP </a:t>
            </a:r>
            <a:r>
              <a:rPr lang="ko-KR" altLang="en-US" sz="2800" dirty="0"/>
              <a:t>상태 코드별 응답 수</a:t>
            </a: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0C41D24E-E6BA-93A2-C825-900F8FA2D41F}"/>
              </a:ext>
            </a:extLst>
          </p:cNvPr>
          <p:cNvSpPr/>
          <p:nvPr/>
        </p:nvSpPr>
        <p:spPr>
          <a:xfrm>
            <a:off x="14427200" y="8496488"/>
            <a:ext cx="228600" cy="228600"/>
          </a:xfrm>
          <a:prstGeom prst="ellipse">
            <a:avLst/>
          </a:prstGeom>
          <a:solidFill>
            <a:srgbClr val="8C4FFF"/>
          </a:solidFill>
          <a:ln>
            <a:solidFill>
              <a:srgbClr val="8C4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5052C403-A33B-C76A-F42B-5E3B4EDBDDBF}"/>
              </a:ext>
            </a:extLst>
          </p:cNvPr>
          <p:cNvSpPr/>
          <p:nvPr/>
        </p:nvSpPr>
        <p:spPr>
          <a:xfrm>
            <a:off x="4684809" y="4488815"/>
            <a:ext cx="4493895" cy="965200"/>
          </a:xfrm>
          <a:prstGeom prst="roundRect">
            <a:avLst>
              <a:gd name="adj" fmla="val 6799"/>
            </a:avLst>
          </a:prstGeom>
          <a:noFill/>
          <a:ln w="57150">
            <a:solidFill>
              <a:srgbClr val="8C4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96E8DB67-6FB8-8E56-BBF6-1A6CFCF07F95}"/>
              </a:ext>
            </a:extLst>
          </p:cNvPr>
          <p:cNvCxnSpPr>
            <a:cxnSpLocks/>
          </p:cNvCxnSpPr>
          <p:nvPr/>
        </p:nvCxnSpPr>
        <p:spPr>
          <a:xfrm>
            <a:off x="3752850" y="4971415"/>
            <a:ext cx="931959" cy="0"/>
          </a:xfrm>
          <a:prstGeom prst="line">
            <a:avLst/>
          </a:prstGeom>
          <a:ln w="57150">
            <a:solidFill>
              <a:srgbClr val="8C4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타원 34">
            <a:extLst>
              <a:ext uri="{FF2B5EF4-FFF2-40B4-BE49-F238E27FC236}">
                <a16:creationId xmlns:a16="http://schemas.microsoft.com/office/drawing/2014/main" id="{A8E6D76A-813E-5FD6-4116-C80739F12DBA}"/>
              </a:ext>
            </a:extLst>
          </p:cNvPr>
          <p:cNvSpPr/>
          <p:nvPr/>
        </p:nvSpPr>
        <p:spPr>
          <a:xfrm>
            <a:off x="3524250" y="4857115"/>
            <a:ext cx="228600" cy="228600"/>
          </a:xfrm>
          <a:prstGeom prst="ellipse">
            <a:avLst/>
          </a:prstGeom>
          <a:solidFill>
            <a:srgbClr val="8C4FFF"/>
          </a:solidFill>
          <a:ln>
            <a:solidFill>
              <a:srgbClr val="8C4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8D67AA4-7850-48D6-F3D9-7B86C2D84DA3}"/>
              </a:ext>
            </a:extLst>
          </p:cNvPr>
          <p:cNvSpPr txBox="1"/>
          <p:nvPr/>
        </p:nvSpPr>
        <p:spPr>
          <a:xfrm>
            <a:off x="632114" y="4499908"/>
            <a:ext cx="289213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800" dirty="0"/>
              <a:t>컨테이너별</a:t>
            </a:r>
            <a:endParaRPr lang="en-US" altLang="ko-KR" sz="2800" dirty="0"/>
          </a:p>
          <a:p>
            <a:pPr algn="r"/>
            <a:r>
              <a:rPr lang="ko-KR" altLang="en-US" sz="2800" dirty="0"/>
              <a:t>메모리 사용률</a:t>
            </a:r>
          </a:p>
        </p:txBody>
      </p:sp>
    </p:spTree>
    <p:extLst>
      <p:ext uri="{BB962C8B-B14F-4D97-AF65-F5344CB8AC3E}">
        <p14:creationId xmlns:p14="http://schemas.microsoft.com/office/powerpoint/2010/main" val="18267402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DDE978-209D-F11C-E345-56C0BD8DFE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CBC9827-A570-0D6F-57FA-C1217F4CF2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11" name="제목 6">
            <a:extLst>
              <a:ext uri="{FF2B5EF4-FFF2-40B4-BE49-F238E27FC236}">
                <a16:creationId xmlns:a16="http://schemas.microsoft.com/office/drawing/2014/main" id="{17175CC4-B803-2D17-4044-5D4FF31252F5}"/>
              </a:ext>
            </a:extLst>
          </p:cNvPr>
          <p:cNvSpPr txBox="1">
            <a:spLocks/>
          </p:cNvSpPr>
          <p:nvPr/>
        </p:nvSpPr>
        <p:spPr>
          <a:xfrm>
            <a:off x="905719" y="606175"/>
            <a:ext cx="10888494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dirty="0">
                <a:solidFill>
                  <a:srgbClr val="595959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모니터링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BB6A3F4-5B07-B138-C358-EC1D9F903067}"/>
              </a:ext>
            </a:extLst>
          </p:cNvPr>
          <p:cNvSpPr txBox="1"/>
          <p:nvPr/>
        </p:nvSpPr>
        <p:spPr>
          <a:xfrm>
            <a:off x="15129164" y="1177674"/>
            <a:ext cx="1966693" cy="36512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8770"/>
              </a:lnSpc>
            </a:pPr>
            <a:r>
              <a:rPr lang="en-US" altLang="ko-KR" sz="1900" b="0" i="0" u="none" strike="noStrike" dirty="0">
                <a:solidFill>
                  <a:srgbClr val="595959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04 </a:t>
            </a:r>
            <a:r>
              <a:rPr lang="ko-KR" altLang="en-US" sz="1900" b="0" i="0" u="none" strike="noStrike" dirty="0">
                <a:solidFill>
                  <a:srgbClr val="595959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모니터링</a:t>
            </a:r>
            <a:r>
              <a:rPr lang="en-US" altLang="ko-KR" sz="1900" b="0" i="0" u="none" strike="noStrike" dirty="0">
                <a:solidFill>
                  <a:srgbClr val="595959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/</a:t>
            </a:r>
            <a:r>
              <a:rPr lang="ko-KR" altLang="en-US" sz="1900" b="0" i="0" u="none" strike="noStrike" dirty="0">
                <a:solidFill>
                  <a:srgbClr val="595959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보안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52"/>
          <a:stretch/>
        </p:blipFill>
        <p:spPr>
          <a:xfrm>
            <a:off x="10461166" y="2689037"/>
            <a:ext cx="4326146" cy="685439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954BA31-441D-8545-8E97-4EBC60647E81}"/>
              </a:ext>
            </a:extLst>
          </p:cNvPr>
          <p:cNvSpPr txBox="1"/>
          <p:nvPr/>
        </p:nvSpPr>
        <p:spPr>
          <a:xfrm>
            <a:off x="7243892" y="5647307"/>
            <a:ext cx="22998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Slack</a:t>
            </a:r>
            <a:endParaRPr lang="ko-KR" altLang="en-US" sz="2800" b="1" dirty="0">
              <a:latin typeface="CJ ONLYONE NEW 본문 Regular" panose="00000500000000000000" pitchFamily="2" charset="-127"/>
              <a:ea typeface="CJ ONLYONE NEW 본문 Regular" panose="00000500000000000000" pitchFamily="2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EA9B2216-54DE-1C40-4172-5E833EF524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8040" y="4165917"/>
            <a:ext cx="1571247" cy="157124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954BA31-441D-8545-8E97-4EBC60647E81}"/>
              </a:ext>
            </a:extLst>
          </p:cNvPr>
          <p:cNvSpPr txBox="1"/>
          <p:nvPr/>
        </p:nvSpPr>
        <p:spPr>
          <a:xfrm>
            <a:off x="3688040" y="5593013"/>
            <a:ext cx="22998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err="1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Datadog</a:t>
            </a:r>
            <a:endParaRPr lang="ko-KR" altLang="en-US" sz="3600" b="1" dirty="0">
              <a:latin typeface="CJ ONLYONE NEW 본문 Regular" panose="00000500000000000000" pitchFamily="2" charset="-127"/>
              <a:ea typeface="CJ ONLYONE NEW 본문 Regular" panose="00000500000000000000" pitchFamily="2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5BDEED44-4FD5-A73A-8C03-7D6CB57F99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84915" y="4310069"/>
            <a:ext cx="1282944" cy="1282944"/>
          </a:xfrm>
          <a:prstGeom prst="rect">
            <a:avLst/>
          </a:prstGeom>
        </p:spPr>
      </p:pic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674FB96-87CB-C745-B68D-4938D56EC8C0}"/>
              </a:ext>
            </a:extLst>
          </p:cNvPr>
          <p:cNvCxnSpPr>
            <a:cxnSpLocks/>
          </p:cNvCxnSpPr>
          <p:nvPr/>
        </p:nvCxnSpPr>
        <p:spPr>
          <a:xfrm>
            <a:off x="5525294" y="4921733"/>
            <a:ext cx="1236545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모서리가 둥근 직사각형 17"/>
          <p:cNvSpPr/>
          <p:nvPr/>
        </p:nvSpPr>
        <p:spPr>
          <a:xfrm>
            <a:off x="1143092" y="2891475"/>
            <a:ext cx="4770028" cy="132142"/>
          </a:xfrm>
          <a:prstGeom prst="roundRect">
            <a:avLst/>
          </a:prstGeom>
          <a:solidFill>
            <a:srgbClr val="E4DF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6216CD6-712C-32D8-31A3-DB410AFDA14F}"/>
              </a:ext>
            </a:extLst>
          </p:cNvPr>
          <p:cNvSpPr txBox="1"/>
          <p:nvPr/>
        </p:nvSpPr>
        <p:spPr>
          <a:xfrm>
            <a:off x="1143093" y="2495335"/>
            <a:ext cx="122412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DATADOG </a:t>
            </a:r>
            <a:r>
              <a:rPr lang="ko-KR" altLang="en-US" sz="3200" dirty="0" err="1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슬랙</a:t>
            </a:r>
            <a:r>
              <a:rPr lang="ko-KR" altLang="en-US" sz="32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 </a:t>
            </a:r>
            <a:r>
              <a:rPr lang="ko-KR" altLang="en-US" sz="3200" dirty="0" err="1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알람</a:t>
            </a:r>
            <a:r>
              <a:rPr lang="ko-KR" altLang="en-US" sz="32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 연동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6143566" y="7472264"/>
            <a:ext cx="2253674" cy="162976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3533934" y="8057027"/>
            <a:ext cx="1921986" cy="19304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D966E1-0BE1-4316-7D27-5054DA3D5D30}"/>
              </a:ext>
            </a:extLst>
          </p:cNvPr>
          <p:cNvSpPr txBox="1"/>
          <p:nvPr/>
        </p:nvSpPr>
        <p:spPr>
          <a:xfrm>
            <a:off x="3533130" y="7120181"/>
            <a:ext cx="5693264" cy="12988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en-US" altLang="ko-KR" sz="2800" dirty="0" err="1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aws.ecs.service.cpuutilization</a:t>
            </a:r>
            <a:endParaRPr lang="en-US" altLang="ko-KR" sz="2800" dirty="0">
              <a:latin typeface="CJ ONLYONE NEW 본문 Regular" panose="00000500000000000000" pitchFamily="2" charset="-127"/>
              <a:ea typeface="CJ ONLYONE NEW 본문 Regular" panose="00000500000000000000" pitchFamily="2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28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80% </a:t>
            </a:r>
            <a:r>
              <a:rPr lang="ko-KR" altLang="en-US" sz="28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도달 시 </a:t>
            </a:r>
            <a:r>
              <a:rPr lang="ko-KR" altLang="en-US" sz="2800" dirty="0" err="1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슬랙</a:t>
            </a:r>
            <a:r>
              <a:rPr lang="ko-KR" altLang="en-US" sz="28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 </a:t>
            </a:r>
            <a:r>
              <a:rPr lang="ko-KR" altLang="en-US" sz="2800" dirty="0" err="1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알람</a:t>
            </a:r>
            <a:r>
              <a:rPr lang="ko-KR" altLang="en-US" sz="28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 트리거</a:t>
            </a:r>
          </a:p>
        </p:txBody>
      </p:sp>
    </p:spTree>
    <p:extLst>
      <p:ext uri="{BB962C8B-B14F-4D97-AF65-F5344CB8AC3E}">
        <p14:creationId xmlns:p14="http://schemas.microsoft.com/office/powerpoint/2010/main" val="2696094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5C3766-439E-D0D4-FFD2-7CFE57BB36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직선 연결선 27"/>
          <p:cNvCxnSpPr/>
          <p:nvPr/>
        </p:nvCxnSpPr>
        <p:spPr>
          <a:xfrm>
            <a:off x="11072330" y="5359682"/>
            <a:ext cx="0" cy="127000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98879AB-C27C-9E60-7C91-FA17A76434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2" name="제목 6">
            <a:extLst>
              <a:ext uri="{FF2B5EF4-FFF2-40B4-BE49-F238E27FC236}">
                <a16:creationId xmlns:a16="http://schemas.microsoft.com/office/drawing/2014/main" id="{1B17BAAF-B923-1AFC-25AC-A75ECB57FE9D}"/>
              </a:ext>
            </a:extLst>
          </p:cNvPr>
          <p:cNvSpPr txBox="1">
            <a:spLocks/>
          </p:cNvSpPr>
          <p:nvPr/>
        </p:nvSpPr>
        <p:spPr>
          <a:xfrm>
            <a:off x="905719" y="606175"/>
            <a:ext cx="10888494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dirty="0">
                <a:solidFill>
                  <a:srgbClr val="595959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보안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0931" y="3488267"/>
            <a:ext cx="2061805" cy="206180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60211" y="3480084"/>
            <a:ext cx="2061805" cy="206180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2535" y="3488267"/>
            <a:ext cx="2072390" cy="207239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60211" y="6317810"/>
            <a:ext cx="2061805" cy="2061805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122916" y="3488267"/>
            <a:ext cx="2061805" cy="206180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954BA31-441D-8545-8E97-4EBC60647E81}"/>
              </a:ext>
            </a:extLst>
          </p:cNvPr>
          <p:cNvSpPr txBox="1"/>
          <p:nvPr/>
        </p:nvSpPr>
        <p:spPr>
          <a:xfrm>
            <a:off x="1808953" y="5550072"/>
            <a:ext cx="25457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Route53</a:t>
            </a:r>
            <a:endParaRPr lang="ko-KR" altLang="en-US" sz="3600" b="1" dirty="0">
              <a:latin typeface="CJ ONLYONE NEW 본문 Regular" panose="00000500000000000000" pitchFamily="2" charset="-127"/>
              <a:ea typeface="CJ ONLYONE NEW 본문 Regular" panose="00000500000000000000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954BA31-441D-8545-8E97-4EBC60647E81}"/>
              </a:ext>
            </a:extLst>
          </p:cNvPr>
          <p:cNvSpPr txBox="1"/>
          <p:nvPr/>
        </p:nvSpPr>
        <p:spPr>
          <a:xfrm>
            <a:off x="9888388" y="5541889"/>
            <a:ext cx="25457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 err="1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Cloudfront</a:t>
            </a:r>
            <a:endParaRPr lang="ko-KR" altLang="en-US" sz="3600" b="1" dirty="0">
              <a:latin typeface="CJ ONLYONE NEW 본문 Regular" panose="00000500000000000000" pitchFamily="2" charset="-127"/>
              <a:ea typeface="CJ ONLYONE NEW 본문 Regular" panose="00000500000000000000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954BA31-441D-8545-8E97-4EBC60647E81}"/>
              </a:ext>
            </a:extLst>
          </p:cNvPr>
          <p:cNvSpPr txBox="1"/>
          <p:nvPr/>
        </p:nvSpPr>
        <p:spPr>
          <a:xfrm>
            <a:off x="5705850" y="5550072"/>
            <a:ext cx="25457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WAF</a:t>
            </a:r>
            <a:endParaRPr lang="ko-KR" altLang="en-US" sz="3600" b="1" dirty="0">
              <a:latin typeface="CJ ONLYONE NEW 본문 Regular" panose="00000500000000000000" pitchFamily="2" charset="-127"/>
              <a:ea typeface="CJ ONLYONE NEW 본문 Regular" panose="00000500000000000000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954BA31-441D-8545-8E97-4EBC60647E81}"/>
              </a:ext>
            </a:extLst>
          </p:cNvPr>
          <p:cNvSpPr txBox="1"/>
          <p:nvPr/>
        </p:nvSpPr>
        <p:spPr>
          <a:xfrm>
            <a:off x="13670692" y="5550072"/>
            <a:ext cx="29662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API gateway</a:t>
            </a:r>
            <a:endParaRPr lang="ko-KR" altLang="en-US" sz="3600" b="1" dirty="0">
              <a:latin typeface="CJ ONLYONE NEW 본문 Regular" panose="00000500000000000000" pitchFamily="2" charset="-127"/>
              <a:ea typeface="CJ ONLYONE NEW 본문 Regular" panose="00000500000000000000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954BA31-441D-8545-8E97-4EBC60647E81}"/>
              </a:ext>
            </a:extLst>
          </p:cNvPr>
          <p:cNvSpPr txBox="1"/>
          <p:nvPr/>
        </p:nvSpPr>
        <p:spPr>
          <a:xfrm>
            <a:off x="9888388" y="8381429"/>
            <a:ext cx="25457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S3</a:t>
            </a:r>
            <a:endParaRPr lang="ko-KR" altLang="en-US" sz="3600" b="1" dirty="0">
              <a:latin typeface="CJ ONLYONE NEW 본문 Regular" panose="00000500000000000000" pitchFamily="2" charset="-127"/>
              <a:ea typeface="CJ ONLYONE NEW 본문 Regular" panose="00000500000000000000" pitchFamily="2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4674FB96-87CB-C745-B68D-4938D56EC8C0}"/>
              </a:ext>
            </a:extLst>
          </p:cNvPr>
          <p:cNvCxnSpPr>
            <a:cxnSpLocks/>
          </p:cNvCxnSpPr>
          <p:nvPr/>
        </p:nvCxnSpPr>
        <p:spPr>
          <a:xfrm>
            <a:off x="4482407" y="4578719"/>
            <a:ext cx="1236545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4674FB96-87CB-C745-B68D-4938D56EC8C0}"/>
              </a:ext>
            </a:extLst>
          </p:cNvPr>
          <p:cNvCxnSpPr>
            <a:cxnSpLocks/>
          </p:cNvCxnSpPr>
          <p:nvPr/>
        </p:nvCxnSpPr>
        <p:spPr>
          <a:xfrm>
            <a:off x="8495881" y="4578719"/>
            <a:ext cx="1236545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4674FB96-87CB-C745-B68D-4938D56EC8C0}"/>
              </a:ext>
            </a:extLst>
          </p:cNvPr>
          <p:cNvCxnSpPr>
            <a:cxnSpLocks/>
          </p:cNvCxnSpPr>
          <p:nvPr/>
        </p:nvCxnSpPr>
        <p:spPr>
          <a:xfrm>
            <a:off x="12434147" y="4578719"/>
            <a:ext cx="1236545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/>
          <p:cNvSpPr/>
          <p:nvPr/>
        </p:nvSpPr>
        <p:spPr>
          <a:xfrm>
            <a:off x="8488294" y="3411176"/>
            <a:ext cx="8844248" cy="5912027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/>
          <p:cNvSpPr txBox="1"/>
          <p:nvPr/>
        </p:nvSpPr>
        <p:spPr>
          <a:xfrm>
            <a:off x="5910172" y="6640525"/>
            <a:ext cx="4114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# SQL Injection</a:t>
            </a:r>
          </a:p>
          <a:p>
            <a:r>
              <a:rPr lang="en-US" altLang="ko-KR" sz="28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# XSS</a:t>
            </a:r>
            <a:endParaRPr lang="ko-KR" altLang="en-US" sz="2800" dirty="0">
              <a:latin typeface="CJ ONLYONE NEW 본문 Regular" panose="00000500000000000000" pitchFamily="2" charset="-127"/>
              <a:ea typeface="CJ ONLYONE NEW 본문 Regular" panose="00000500000000000000" pitchFamily="2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9230616" y="2887956"/>
            <a:ext cx="46003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# </a:t>
            </a:r>
            <a:r>
              <a:rPr lang="en-US" altLang="ko-KR" sz="2800" dirty="0" err="1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DDoS</a:t>
            </a:r>
            <a:r>
              <a:rPr lang="en-US" altLang="ko-KR" sz="28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 by AWS shield</a:t>
            </a:r>
            <a:endParaRPr lang="ko-KR" altLang="en-US" sz="2800" dirty="0">
              <a:latin typeface="CJ ONLYONE NEW 본문 Regular" panose="00000500000000000000" pitchFamily="2" charset="-127"/>
              <a:ea typeface="CJ ONLYONE NEW 본문 Regular" panose="00000500000000000000" pitchFamily="2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3830967" y="6424180"/>
            <a:ext cx="460035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# post, get …</a:t>
            </a:r>
          </a:p>
          <a:p>
            <a:r>
              <a:rPr lang="en-US" altLang="ko-KR" sz="28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# http </a:t>
            </a:r>
            <a:r>
              <a:rPr lang="ko-KR" altLang="en-US" sz="2800" dirty="0" err="1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메소드</a:t>
            </a:r>
            <a:r>
              <a:rPr lang="ko-KR" altLang="en-US" sz="28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 제한</a:t>
            </a:r>
          </a:p>
        </p:txBody>
      </p:sp>
      <p:sp>
        <p:nvSpPr>
          <p:cNvPr id="41" name="직사각형 40"/>
          <p:cNvSpPr/>
          <p:nvPr/>
        </p:nvSpPr>
        <p:spPr>
          <a:xfrm>
            <a:off x="1256884" y="3343649"/>
            <a:ext cx="8844248" cy="5912027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/>
          <p:cNvSpPr/>
          <p:nvPr/>
        </p:nvSpPr>
        <p:spPr>
          <a:xfrm>
            <a:off x="12344354" y="3551001"/>
            <a:ext cx="5234009" cy="5912027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/>
          <p:cNvSpPr/>
          <p:nvPr/>
        </p:nvSpPr>
        <p:spPr>
          <a:xfrm>
            <a:off x="2157691" y="3432214"/>
            <a:ext cx="11619761" cy="5849293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모서리가 둥근 직사각형 44"/>
          <p:cNvSpPr/>
          <p:nvPr/>
        </p:nvSpPr>
        <p:spPr>
          <a:xfrm>
            <a:off x="1143092" y="2891474"/>
            <a:ext cx="3264316" cy="146457"/>
          </a:xfrm>
          <a:prstGeom prst="roundRect">
            <a:avLst/>
          </a:prstGeom>
          <a:solidFill>
            <a:srgbClr val="E4DF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6216CD6-712C-32D8-31A3-DB410AFDA14F}"/>
              </a:ext>
            </a:extLst>
          </p:cNvPr>
          <p:cNvSpPr txBox="1"/>
          <p:nvPr/>
        </p:nvSpPr>
        <p:spPr>
          <a:xfrm>
            <a:off x="1143093" y="2495335"/>
            <a:ext cx="122412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사용자 접속 </a:t>
            </a:r>
            <a:r>
              <a:rPr lang="ko-KR" altLang="en-US" sz="3200" dirty="0" err="1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플로우</a:t>
            </a:r>
            <a:endParaRPr lang="ko-KR" altLang="en-US" sz="3200" dirty="0">
              <a:latin typeface="CJ ONLYONE NEW 본문 Regular" panose="00000500000000000000" pitchFamily="2" charset="-127"/>
              <a:ea typeface="CJ ONLYONE NEW 본문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DE93872-2C14-9E99-7492-0E3069E84101}"/>
              </a:ext>
            </a:extLst>
          </p:cNvPr>
          <p:cNvSpPr txBox="1"/>
          <p:nvPr/>
        </p:nvSpPr>
        <p:spPr>
          <a:xfrm>
            <a:off x="15129164" y="1177674"/>
            <a:ext cx="1966693" cy="36512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8770"/>
              </a:lnSpc>
            </a:pPr>
            <a:r>
              <a:rPr lang="en-US" altLang="ko-KR" sz="1900" b="0" i="0" u="none" strike="noStrike" dirty="0">
                <a:solidFill>
                  <a:srgbClr val="595959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04 </a:t>
            </a:r>
            <a:r>
              <a:rPr lang="ko-KR" altLang="en-US" sz="1900" b="0" i="0" u="none" strike="noStrike" dirty="0">
                <a:solidFill>
                  <a:srgbClr val="595959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모니터링</a:t>
            </a:r>
            <a:r>
              <a:rPr lang="en-US" altLang="ko-KR" sz="1900" b="0" i="0" u="none" strike="noStrike" dirty="0">
                <a:solidFill>
                  <a:srgbClr val="595959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/</a:t>
            </a:r>
            <a:r>
              <a:rPr lang="ko-KR" altLang="en-US" sz="1900" b="0" i="0" u="none" strike="noStrike" dirty="0">
                <a:solidFill>
                  <a:srgbClr val="595959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보안</a:t>
            </a:r>
          </a:p>
        </p:txBody>
      </p:sp>
    </p:spTree>
    <p:extLst>
      <p:ext uri="{BB962C8B-B14F-4D97-AF65-F5344CB8AC3E}">
        <p14:creationId xmlns:p14="http://schemas.microsoft.com/office/powerpoint/2010/main" val="2843716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5" grpId="1" animBg="1"/>
      <p:bldP spid="36" grpId="0"/>
      <p:bldP spid="36" grpId="1"/>
      <p:bldP spid="37" grpId="0"/>
      <p:bldP spid="37" grpId="1"/>
      <p:bldP spid="38" grpId="0"/>
      <p:bldP spid="41" grpId="0" animBg="1"/>
      <p:bldP spid="41" grpId="1" animBg="1"/>
      <p:bldP spid="42" grpId="0" animBg="1"/>
      <p:bldP spid="42" grpId="1" animBg="1"/>
      <p:bldP spid="43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EC266B-90BB-7407-263C-11DC109013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1BF9599-5E94-D3BE-F06F-FC0F0E64EB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2" name="제목 6">
            <a:extLst>
              <a:ext uri="{FF2B5EF4-FFF2-40B4-BE49-F238E27FC236}">
                <a16:creationId xmlns:a16="http://schemas.microsoft.com/office/drawing/2014/main" id="{7D82895D-FBFA-89A2-150C-76CF17C55C3A}"/>
              </a:ext>
            </a:extLst>
          </p:cNvPr>
          <p:cNvSpPr txBox="1">
            <a:spLocks/>
          </p:cNvSpPr>
          <p:nvPr/>
        </p:nvSpPr>
        <p:spPr>
          <a:xfrm>
            <a:off x="905719" y="606175"/>
            <a:ext cx="10888494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dirty="0">
                <a:solidFill>
                  <a:srgbClr val="595959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보안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AD84FE15-1DE2-D589-2F64-853621DF39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3298"/>
          <a:stretch/>
        </p:blipFill>
        <p:spPr>
          <a:xfrm>
            <a:off x="2625483" y="6071428"/>
            <a:ext cx="2380632" cy="224179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4A1B3D4-A3F0-AC55-150C-D10D9EBC4D9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2499"/>
          <a:stretch/>
        </p:blipFill>
        <p:spPr>
          <a:xfrm>
            <a:off x="2585097" y="3476588"/>
            <a:ext cx="2380632" cy="226865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22B8DBFC-53DB-BF71-7A78-6AC9080B2D0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44170"/>
          <a:stretch/>
        </p:blipFill>
        <p:spPr>
          <a:xfrm>
            <a:off x="8641977" y="6071428"/>
            <a:ext cx="3459808" cy="227092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8E9AB83-7E7C-CD67-C161-B4B0F326C39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44137"/>
          <a:stretch/>
        </p:blipFill>
        <p:spPr>
          <a:xfrm>
            <a:off x="8760044" y="3482640"/>
            <a:ext cx="3119154" cy="226259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954BA31-441D-8545-8E97-4EBC60647E81}"/>
              </a:ext>
            </a:extLst>
          </p:cNvPr>
          <p:cNvSpPr txBox="1"/>
          <p:nvPr/>
        </p:nvSpPr>
        <p:spPr>
          <a:xfrm>
            <a:off x="2665869" y="8051610"/>
            <a:ext cx="22998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IAM</a:t>
            </a:r>
            <a:endParaRPr lang="ko-KR" altLang="en-US" sz="2800" b="1" dirty="0">
              <a:latin typeface="CJ ONLYONE NEW 본문 Regular" panose="00000500000000000000" pitchFamily="2" charset="-127"/>
              <a:ea typeface="CJ ONLYONE NEW 본문 Regular" panose="00000500000000000000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954BA31-441D-8545-8E97-4EBC60647E81}"/>
              </a:ext>
            </a:extLst>
          </p:cNvPr>
          <p:cNvSpPr txBox="1"/>
          <p:nvPr/>
        </p:nvSpPr>
        <p:spPr>
          <a:xfrm>
            <a:off x="9221951" y="8051610"/>
            <a:ext cx="22998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Secrets Manager</a:t>
            </a:r>
            <a:endParaRPr lang="ko-KR" altLang="en-US" sz="2800" b="1" dirty="0">
              <a:latin typeface="CJ ONLYONE NEW 본문 Regular" panose="00000500000000000000" pitchFamily="2" charset="-127"/>
              <a:ea typeface="CJ ONLYONE NEW 본문 Regular" panose="00000500000000000000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954BA31-441D-8545-8E97-4EBC60647E81}"/>
              </a:ext>
            </a:extLst>
          </p:cNvPr>
          <p:cNvSpPr txBox="1"/>
          <p:nvPr/>
        </p:nvSpPr>
        <p:spPr>
          <a:xfrm>
            <a:off x="2625483" y="5457278"/>
            <a:ext cx="22998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KMS</a:t>
            </a:r>
            <a:endParaRPr lang="ko-KR" altLang="en-US" sz="2800" b="1" dirty="0">
              <a:latin typeface="CJ ONLYONE NEW 본문 Regular" panose="00000500000000000000" pitchFamily="2" charset="-127"/>
              <a:ea typeface="CJ ONLYONE NEW 본문 Regular" panose="00000500000000000000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954BA31-441D-8545-8E97-4EBC60647E81}"/>
              </a:ext>
            </a:extLst>
          </p:cNvPr>
          <p:cNvSpPr txBox="1"/>
          <p:nvPr/>
        </p:nvSpPr>
        <p:spPr>
          <a:xfrm>
            <a:off x="9169691" y="5463330"/>
            <a:ext cx="22998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ACM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954BA31-441D-8545-8E97-4EBC60647E81}"/>
              </a:ext>
            </a:extLst>
          </p:cNvPr>
          <p:cNvSpPr txBox="1"/>
          <p:nvPr/>
        </p:nvSpPr>
        <p:spPr>
          <a:xfrm>
            <a:off x="4745747" y="6675537"/>
            <a:ext cx="5505436" cy="1245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ko-KR" altLang="en-US" sz="28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사용자 그룹별 최소 권한</a:t>
            </a:r>
            <a:endParaRPr lang="en-US" altLang="ko-KR" sz="2800" dirty="0">
              <a:latin typeface="CJ ONLYONE NEW 본문 Regular" panose="00000500000000000000" pitchFamily="2" charset="-127"/>
              <a:ea typeface="CJ ONLYONE NEW 본문 Regular" panose="00000500000000000000" pitchFamily="2" charset="-127"/>
            </a:endParaRPr>
          </a:p>
          <a:p>
            <a:pPr>
              <a:lnSpc>
                <a:spcPct val="140000"/>
              </a:lnSpc>
            </a:pPr>
            <a:r>
              <a:rPr lang="ko-KR" altLang="en-US" sz="28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정책으로 서비스 접근 제어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954BA31-441D-8545-8E97-4EBC60647E81}"/>
              </a:ext>
            </a:extLst>
          </p:cNvPr>
          <p:cNvSpPr txBox="1"/>
          <p:nvPr/>
        </p:nvSpPr>
        <p:spPr>
          <a:xfrm>
            <a:off x="4705360" y="3970413"/>
            <a:ext cx="3119154" cy="12513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en-US" altLang="ko-KR" sz="28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ECS – Redis</a:t>
            </a:r>
            <a:r>
              <a:rPr lang="ko-KR" altLang="en-US" sz="28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 간</a:t>
            </a:r>
            <a:endParaRPr lang="en-US" altLang="ko-KR" sz="2800" dirty="0">
              <a:latin typeface="CJ ONLYONE NEW 본문 Regular" panose="00000500000000000000" pitchFamily="2" charset="-127"/>
              <a:ea typeface="CJ ONLYONE NEW 본문 Regular" panose="00000500000000000000" pitchFamily="2" charset="-127"/>
            </a:endParaRPr>
          </a:p>
          <a:p>
            <a:pPr>
              <a:lnSpc>
                <a:spcPct val="140000"/>
              </a:lnSpc>
            </a:pPr>
            <a:r>
              <a:rPr lang="ko-KR" altLang="en-US" sz="28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데이터 전송 암호화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954BA31-441D-8545-8E97-4EBC60647E81}"/>
              </a:ext>
            </a:extLst>
          </p:cNvPr>
          <p:cNvSpPr txBox="1"/>
          <p:nvPr/>
        </p:nvSpPr>
        <p:spPr>
          <a:xfrm>
            <a:off x="11260049" y="4066881"/>
            <a:ext cx="3438808" cy="12513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ko-KR" altLang="en-US" sz="28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클라이언트 </a:t>
            </a:r>
            <a:r>
              <a:rPr lang="en-US" altLang="ko-KR" sz="28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– ALB </a:t>
            </a:r>
            <a:r>
              <a:rPr lang="ko-KR" altLang="en-US" sz="28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간</a:t>
            </a:r>
            <a:endParaRPr lang="en-US" altLang="ko-KR" sz="2800" dirty="0">
              <a:latin typeface="CJ ONLYONE NEW 본문 Regular" panose="00000500000000000000" pitchFamily="2" charset="-127"/>
              <a:ea typeface="CJ ONLYONE NEW 본문 Regular" panose="00000500000000000000" pitchFamily="2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28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HTTPS </a:t>
            </a:r>
            <a:r>
              <a:rPr lang="ko-KR" altLang="en-US" sz="28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암호화 통신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954BA31-441D-8545-8E97-4EBC60647E81}"/>
              </a:ext>
            </a:extLst>
          </p:cNvPr>
          <p:cNvSpPr txBox="1"/>
          <p:nvPr/>
        </p:nvSpPr>
        <p:spPr>
          <a:xfrm>
            <a:off x="11312308" y="6584531"/>
            <a:ext cx="5353241" cy="12513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en-US" altLang="ko-KR" sz="28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AWS, DB</a:t>
            </a:r>
            <a:r>
              <a:rPr lang="ko-KR" altLang="en-US" sz="28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 계정 정보 등의</a:t>
            </a:r>
            <a:endParaRPr lang="en-US" altLang="ko-KR" sz="2800" dirty="0">
              <a:latin typeface="CJ ONLYONE NEW 본문 Regular" panose="00000500000000000000" pitchFamily="2" charset="-127"/>
              <a:ea typeface="CJ ONLYONE NEW 본문 Regular" panose="00000500000000000000" pitchFamily="2" charset="-127"/>
            </a:endParaRPr>
          </a:p>
          <a:p>
            <a:pPr>
              <a:lnSpc>
                <a:spcPct val="140000"/>
              </a:lnSpc>
            </a:pPr>
            <a:r>
              <a:rPr lang="ko-KR" altLang="en-US" sz="28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민감 정보 관리 및 자동 갱신</a:t>
            </a:r>
          </a:p>
        </p:txBody>
      </p:sp>
      <p:sp>
        <p:nvSpPr>
          <p:cNvPr id="28" name="모서리가 둥근 직사각형 27"/>
          <p:cNvSpPr/>
          <p:nvPr/>
        </p:nvSpPr>
        <p:spPr>
          <a:xfrm>
            <a:off x="1143092" y="2891474"/>
            <a:ext cx="5580796" cy="151313"/>
          </a:xfrm>
          <a:prstGeom prst="roundRect">
            <a:avLst/>
          </a:prstGeom>
          <a:solidFill>
            <a:srgbClr val="E4DF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6216CD6-712C-32D8-31A3-DB410AFDA14F}"/>
              </a:ext>
            </a:extLst>
          </p:cNvPr>
          <p:cNvSpPr txBox="1"/>
          <p:nvPr/>
        </p:nvSpPr>
        <p:spPr>
          <a:xfrm>
            <a:off x="1143093" y="2495335"/>
            <a:ext cx="122412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AWS </a:t>
            </a:r>
            <a:r>
              <a:rPr lang="ko-KR" altLang="en-US" sz="32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서비스를 활용한 보안 구성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440C1C-604E-F8D9-F7F6-A469F64443DB}"/>
              </a:ext>
            </a:extLst>
          </p:cNvPr>
          <p:cNvSpPr txBox="1"/>
          <p:nvPr/>
        </p:nvSpPr>
        <p:spPr>
          <a:xfrm>
            <a:off x="15129164" y="1177674"/>
            <a:ext cx="1966693" cy="36512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8770"/>
              </a:lnSpc>
            </a:pPr>
            <a:r>
              <a:rPr lang="en-US" altLang="ko-KR" sz="1900" b="0" i="0" u="none" strike="noStrike" dirty="0">
                <a:solidFill>
                  <a:srgbClr val="595959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04 </a:t>
            </a:r>
            <a:r>
              <a:rPr lang="ko-KR" altLang="en-US" sz="1900" b="0" i="0" u="none" strike="noStrike" dirty="0">
                <a:solidFill>
                  <a:srgbClr val="595959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모니터링</a:t>
            </a:r>
            <a:r>
              <a:rPr lang="en-US" altLang="ko-KR" sz="1900" b="0" i="0" u="none" strike="noStrike" dirty="0">
                <a:solidFill>
                  <a:srgbClr val="595959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/</a:t>
            </a:r>
            <a:r>
              <a:rPr lang="ko-KR" altLang="en-US" sz="1900" b="0" i="0" u="none" strike="noStrike" dirty="0">
                <a:solidFill>
                  <a:srgbClr val="595959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보안</a:t>
            </a:r>
          </a:p>
        </p:txBody>
      </p:sp>
    </p:spTree>
    <p:extLst>
      <p:ext uri="{BB962C8B-B14F-4D97-AF65-F5344CB8AC3E}">
        <p14:creationId xmlns:p14="http://schemas.microsoft.com/office/powerpoint/2010/main" val="41676847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75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사각형: 둥근 한쪽 모서리 26">
            <a:extLst>
              <a:ext uri="{FF2B5EF4-FFF2-40B4-BE49-F238E27FC236}">
                <a16:creationId xmlns:a16="http://schemas.microsoft.com/office/drawing/2014/main" id="{6AEE4AFD-0302-C0D1-42EE-EF5C11AC705F}"/>
              </a:ext>
            </a:extLst>
          </p:cNvPr>
          <p:cNvSpPr/>
          <p:nvPr/>
        </p:nvSpPr>
        <p:spPr>
          <a:xfrm>
            <a:off x="10359425" y="5147363"/>
            <a:ext cx="6788316" cy="1442950"/>
          </a:xfrm>
          <a:prstGeom prst="round1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CJ ONLYONE NEW 제목 Bold" panose="00000800000000000000" pitchFamily="2" charset="-127"/>
              <a:ea typeface="CJ ONLYONE NEW 제목 Bold" panose="00000800000000000000" pitchFamily="2" charset="-127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98729" y="2869879"/>
            <a:ext cx="2311400" cy="2374900"/>
          </a:xfrm>
          <a:prstGeom prst="rect">
            <a:avLst/>
          </a:prstGeom>
          <a:noFill/>
        </p:spPr>
        <p:txBody>
          <a:bodyPr lIns="0" tIns="0" rIns="0" bIns="0" rtlCol="0" anchor="ctr"/>
          <a:lstStyle/>
          <a:p>
            <a:pPr lvl="0" algn="ctr">
              <a:lnSpc>
                <a:spcPct val="117029"/>
              </a:lnSpc>
            </a:pPr>
            <a:r>
              <a:rPr lang="en-US" sz="7200" b="0" i="0" u="none" strike="noStrike" dirty="0">
                <a:solidFill>
                  <a:srgbClr val="8B76F1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01</a:t>
            </a:r>
          </a:p>
        </p:txBody>
      </p:sp>
      <p:sp>
        <p:nvSpPr>
          <p:cNvPr id="3" name="TextBox 5">
            <a:extLst>
              <a:ext uri="{FF2B5EF4-FFF2-40B4-BE49-F238E27FC236}">
                <a16:creationId xmlns:a16="http://schemas.microsoft.com/office/drawing/2014/main" id="{92356BBD-7FEC-73FC-18B8-FABD8FB806C5}"/>
              </a:ext>
            </a:extLst>
          </p:cNvPr>
          <p:cNvSpPr txBox="1"/>
          <p:nvPr/>
        </p:nvSpPr>
        <p:spPr>
          <a:xfrm>
            <a:off x="3508444" y="3795023"/>
            <a:ext cx="4343400" cy="52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17029"/>
              </a:lnSpc>
            </a:pPr>
            <a:r>
              <a:rPr lang="ko-KR" altLang="en-US" sz="5400" dirty="0">
                <a:solidFill>
                  <a:srgbClr val="8B76F1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  <a:cs typeface="Calibri"/>
              </a:rPr>
              <a:t>기획 과정</a:t>
            </a:r>
            <a:endParaRPr lang="en-US" altLang="ko-KR" sz="5400" dirty="0">
              <a:solidFill>
                <a:srgbClr val="8B76F1"/>
              </a:solidFill>
              <a:latin typeface="CJ ONLYONE NEW 제목 Bold" panose="00000800000000000000" pitchFamily="2" charset="-127"/>
              <a:ea typeface="CJ ONLYONE NEW 제목 Bold" panose="00000800000000000000" pitchFamily="2" charset="-127"/>
              <a:cs typeface="Calibri"/>
            </a:endParaRPr>
          </a:p>
        </p:txBody>
      </p:sp>
      <p:sp>
        <p:nvSpPr>
          <p:cNvPr id="53" name="TextBox 5">
            <a:extLst>
              <a:ext uri="{FF2B5EF4-FFF2-40B4-BE49-F238E27FC236}">
                <a16:creationId xmlns:a16="http://schemas.microsoft.com/office/drawing/2014/main" id="{37175773-1CC3-E87E-1E23-176529D850EB}"/>
              </a:ext>
            </a:extLst>
          </p:cNvPr>
          <p:cNvSpPr txBox="1"/>
          <p:nvPr/>
        </p:nvSpPr>
        <p:spPr>
          <a:xfrm>
            <a:off x="12898450" y="3788744"/>
            <a:ext cx="4343400" cy="52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17029"/>
              </a:lnSpc>
            </a:pPr>
            <a:r>
              <a:rPr lang="ko-KR" altLang="en-US" sz="5400" dirty="0">
                <a:solidFill>
                  <a:srgbClr val="8B76F1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  <a:cs typeface="Calibri"/>
              </a:rPr>
              <a:t>모니터링</a:t>
            </a:r>
            <a:r>
              <a:rPr lang="en-US" altLang="ko-KR" sz="5400" dirty="0">
                <a:solidFill>
                  <a:srgbClr val="8B76F1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  <a:cs typeface="Calibri"/>
              </a:rPr>
              <a:t>/</a:t>
            </a:r>
            <a:r>
              <a:rPr lang="ko-KR" altLang="en-US" sz="5400" dirty="0">
                <a:solidFill>
                  <a:srgbClr val="8B76F1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  <a:cs typeface="Calibri"/>
              </a:rPr>
              <a:t>보안</a:t>
            </a:r>
            <a:endParaRPr lang="ko-KR" altLang="en-US" sz="5400" b="0" i="0" u="none" strike="noStrike" dirty="0">
              <a:solidFill>
                <a:srgbClr val="8B76F1"/>
              </a:solidFill>
              <a:latin typeface="CJ ONLYONE NEW 제목 Bold" panose="00000800000000000000" pitchFamily="2" charset="-127"/>
              <a:ea typeface="CJ ONLYONE NEW 제목 Bold" panose="00000800000000000000" pitchFamily="2" charset="-127"/>
              <a:cs typeface="Calibri"/>
            </a:endParaRPr>
          </a:p>
        </p:txBody>
      </p:sp>
      <p:sp>
        <p:nvSpPr>
          <p:cNvPr id="61" name="TextBox 5">
            <a:extLst>
              <a:ext uri="{FF2B5EF4-FFF2-40B4-BE49-F238E27FC236}">
                <a16:creationId xmlns:a16="http://schemas.microsoft.com/office/drawing/2014/main" id="{01F8B69E-D63F-B66A-715E-E23D567E3210}"/>
              </a:ext>
            </a:extLst>
          </p:cNvPr>
          <p:cNvSpPr txBox="1"/>
          <p:nvPr/>
        </p:nvSpPr>
        <p:spPr>
          <a:xfrm>
            <a:off x="12908583" y="5618688"/>
            <a:ext cx="4343400" cy="52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17029"/>
              </a:lnSpc>
            </a:pPr>
            <a:r>
              <a:rPr lang="ko-KR" altLang="en-US" sz="5400" dirty="0">
                <a:solidFill>
                  <a:srgbClr val="595959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  <a:cs typeface="Calibri"/>
              </a:rPr>
              <a:t>비용 분석</a:t>
            </a:r>
            <a:endParaRPr lang="ko-KR" sz="5400" b="0" i="0" u="none" strike="noStrike" dirty="0">
              <a:solidFill>
                <a:srgbClr val="595959"/>
              </a:solidFill>
              <a:latin typeface="CJ ONLYONE NEW 제목 Bold" panose="00000800000000000000" pitchFamily="2" charset="-127"/>
              <a:ea typeface="CJ ONLYONE NEW 제목 Bold" panose="00000800000000000000" pitchFamily="2" charset="-127"/>
              <a:cs typeface="Calibri"/>
            </a:endParaRPr>
          </a:p>
        </p:txBody>
      </p:sp>
      <p:pic>
        <p:nvPicPr>
          <p:cNvPr id="28" name="Picture 7">
            <a:extLst>
              <a:ext uri="{FF2B5EF4-FFF2-40B4-BE49-F238E27FC236}">
                <a16:creationId xmlns:a16="http://schemas.microsoft.com/office/drawing/2014/main" id="{0157C59D-6442-A651-658D-3B86E2B6B8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343504" y="5467250"/>
            <a:ext cx="5505260" cy="107615"/>
          </a:xfrm>
          <a:prstGeom prst="rect">
            <a:avLst/>
          </a:prstGeom>
        </p:spPr>
      </p:pic>
      <p:sp>
        <p:nvSpPr>
          <p:cNvPr id="7" name="제목 6">
            <a:extLst>
              <a:ext uri="{FF2B5EF4-FFF2-40B4-BE49-F238E27FC236}">
                <a16:creationId xmlns:a16="http://schemas.microsoft.com/office/drawing/2014/main" id="{7F71397F-B561-BF58-A238-D07DD954AC68}"/>
              </a:ext>
            </a:extLst>
          </p:cNvPr>
          <p:cNvSpPr txBox="1">
            <a:spLocks/>
          </p:cNvSpPr>
          <p:nvPr/>
        </p:nvSpPr>
        <p:spPr>
          <a:xfrm>
            <a:off x="905719" y="606175"/>
            <a:ext cx="10888494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dirty="0">
                <a:solidFill>
                  <a:srgbClr val="595959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목차</a:t>
            </a:r>
          </a:p>
        </p:txBody>
      </p:sp>
      <p:sp>
        <p:nvSpPr>
          <p:cNvPr id="11" name="TextBox 9">
            <a:extLst>
              <a:ext uri="{FF2B5EF4-FFF2-40B4-BE49-F238E27FC236}">
                <a16:creationId xmlns:a16="http://schemas.microsoft.com/office/drawing/2014/main" id="{E5BED7DF-2130-BA70-3F38-8AB667919064}"/>
              </a:ext>
            </a:extLst>
          </p:cNvPr>
          <p:cNvSpPr txBox="1"/>
          <p:nvPr/>
        </p:nvSpPr>
        <p:spPr>
          <a:xfrm>
            <a:off x="10344314" y="6515665"/>
            <a:ext cx="2311400" cy="2374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7029"/>
              </a:lnSpc>
            </a:pPr>
            <a:r>
              <a:rPr lang="en-US" sz="7200" dirty="0">
                <a:solidFill>
                  <a:srgbClr val="8B76F1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06</a:t>
            </a:r>
            <a:endParaRPr lang="en-US" sz="7200" b="0" i="0" u="none" strike="noStrike" dirty="0">
              <a:solidFill>
                <a:srgbClr val="8B76F1"/>
              </a:solidFill>
              <a:latin typeface="CJ ONLYONE NEW 제목 Bold" panose="00000800000000000000" pitchFamily="2" charset="-127"/>
              <a:ea typeface="CJ ONLYONE NEW 제목 Bold" panose="00000800000000000000" pitchFamily="2" charset="-127"/>
            </a:endParaRPr>
          </a:p>
        </p:txBody>
      </p:sp>
      <p:sp>
        <p:nvSpPr>
          <p:cNvPr id="13" name="TextBox 5">
            <a:extLst>
              <a:ext uri="{FF2B5EF4-FFF2-40B4-BE49-F238E27FC236}">
                <a16:creationId xmlns:a16="http://schemas.microsoft.com/office/drawing/2014/main" id="{782675C5-6466-11A1-431D-9E4CEACE15BD}"/>
              </a:ext>
            </a:extLst>
          </p:cNvPr>
          <p:cNvSpPr txBox="1"/>
          <p:nvPr/>
        </p:nvSpPr>
        <p:spPr>
          <a:xfrm>
            <a:off x="12916576" y="7441881"/>
            <a:ext cx="4343400" cy="52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17029"/>
              </a:lnSpc>
            </a:pPr>
            <a:r>
              <a:rPr lang="ko-KR" altLang="en-US" sz="5400" b="0" i="0" u="none" strike="noStrike" dirty="0">
                <a:solidFill>
                  <a:srgbClr val="8B76F1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  <a:cs typeface="Calibri"/>
              </a:rPr>
              <a:t>마무리</a:t>
            </a:r>
            <a:endParaRPr lang="ko-KR" sz="5400" b="0" i="0" u="none" strike="noStrike" dirty="0">
              <a:solidFill>
                <a:srgbClr val="8B76F1"/>
              </a:solidFill>
              <a:latin typeface="CJ ONLYONE NEW 제목 Bold" panose="00000800000000000000" pitchFamily="2" charset="-127"/>
              <a:ea typeface="CJ ONLYONE NEW 제목 Bold" panose="00000800000000000000" pitchFamily="2" charset="-127"/>
              <a:cs typeface="Calibri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8E3F2F5-5B28-6F7C-9972-A77E7729A86D}"/>
              </a:ext>
            </a:extLst>
          </p:cNvPr>
          <p:cNvSpPr/>
          <p:nvPr/>
        </p:nvSpPr>
        <p:spPr>
          <a:xfrm>
            <a:off x="1512419" y="7797647"/>
            <a:ext cx="1379175" cy="319862"/>
          </a:xfrm>
          <a:prstGeom prst="rect">
            <a:avLst/>
          </a:prstGeom>
          <a:solidFill>
            <a:srgbClr val="775EEE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CJ ONLYONE NEW 제목 Bold" panose="00000800000000000000" pitchFamily="2" charset="-127"/>
              <a:ea typeface="CJ ONLYONE NEW 제목 Bold" panose="00000800000000000000" pitchFamily="2" charset="-127"/>
            </a:endParaRPr>
          </a:p>
        </p:txBody>
      </p:sp>
      <p:sp>
        <p:nvSpPr>
          <p:cNvPr id="17" name="TextBox 9">
            <a:extLst>
              <a:ext uri="{FF2B5EF4-FFF2-40B4-BE49-F238E27FC236}">
                <a16:creationId xmlns:a16="http://schemas.microsoft.com/office/drawing/2014/main" id="{4374D013-253F-6A7B-59E5-1C9A7473903B}"/>
              </a:ext>
            </a:extLst>
          </p:cNvPr>
          <p:cNvSpPr txBox="1"/>
          <p:nvPr/>
        </p:nvSpPr>
        <p:spPr>
          <a:xfrm>
            <a:off x="1071200" y="6532403"/>
            <a:ext cx="2311400" cy="2374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7029"/>
              </a:lnSpc>
            </a:pPr>
            <a:r>
              <a:rPr lang="en-US" sz="7200" dirty="0">
                <a:solidFill>
                  <a:srgbClr val="8B76F1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03</a:t>
            </a:r>
            <a:endParaRPr lang="en-US" sz="7200" b="0" i="0" u="none" strike="noStrike" dirty="0">
              <a:solidFill>
                <a:srgbClr val="8B76F1"/>
              </a:solidFill>
              <a:latin typeface="CJ ONLYONE NEW 제목 Bold" panose="00000800000000000000" pitchFamily="2" charset="-127"/>
              <a:ea typeface="CJ ONLYONE NEW 제목 Bold" panose="00000800000000000000" pitchFamily="2" charset="-127"/>
            </a:endParaRPr>
          </a:p>
        </p:txBody>
      </p:sp>
      <p:sp>
        <p:nvSpPr>
          <p:cNvPr id="18" name="TextBox 5">
            <a:extLst>
              <a:ext uri="{FF2B5EF4-FFF2-40B4-BE49-F238E27FC236}">
                <a16:creationId xmlns:a16="http://schemas.microsoft.com/office/drawing/2014/main" id="{2ABA148C-5796-F88C-01F1-FB861A21353E}"/>
              </a:ext>
            </a:extLst>
          </p:cNvPr>
          <p:cNvSpPr txBox="1"/>
          <p:nvPr/>
        </p:nvSpPr>
        <p:spPr>
          <a:xfrm>
            <a:off x="3516436" y="7454616"/>
            <a:ext cx="4343400" cy="52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17029"/>
              </a:lnSpc>
            </a:pPr>
            <a:r>
              <a:rPr lang="en-US" altLang="ko-KR" sz="5400" dirty="0">
                <a:solidFill>
                  <a:srgbClr val="8B76F1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  <a:cs typeface="Calibri"/>
              </a:rPr>
              <a:t>CICD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CD74A6E-9D85-978E-26DB-CDDBBDF0C8FA}"/>
              </a:ext>
            </a:extLst>
          </p:cNvPr>
          <p:cNvSpPr/>
          <p:nvPr/>
        </p:nvSpPr>
        <p:spPr>
          <a:xfrm>
            <a:off x="1504426" y="5974454"/>
            <a:ext cx="1379175" cy="319862"/>
          </a:xfrm>
          <a:prstGeom prst="rect">
            <a:avLst/>
          </a:prstGeom>
          <a:solidFill>
            <a:srgbClr val="775EEE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CJ ONLYONE NEW 제목 Bold" panose="00000800000000000000" pitchFamily="2" charset="-127"/>
              <a:ea typeface="CJ ONLYONE NEW 제목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E08DC73-B379-B862-2066-2EC0A4C535E0}"/>
              </a:ext>
            </a:extLst>
          </p:cNvPr>
          <p:cNvSpPr/>
          <p:nvPr/>
        </p:nvSpPr>
        <p:spPr>
          <a:xfrm>
            <a:off x="10825539" y="5967443"/>
            <a:ext cx="1379175" cy="319862"/>
          </a:xfrm>
          <a:prstGeom prst="rect">
            <a:avLst/>
          </a:prstGeom>
          <a:solidFill>
            <a:srgbClr val="775EEE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CJ ONLYONE NEW 제목 Bold" panose="00000800000000000000" pitchFamily="2" charset="-127"/>
              <a:ea typeface="CJ ONLYONE NEW 제목 Bold" panose="00000800000000000000" pitchFamily="2" charset="-127"/>
            </a:endParaRPr>
          </a:p>
        </p:txBody>
      </p:sp>
      <p:sp>
        <p:nvSpPr>
          <p:cNvPr id="19" name="TextBox 5">
            <a:extLst>
              <a:ext uri="{FF2B5EF4-FFF2-40B4-BE49-F238E27FC236}">
                <a16:creationId xmlns:a16="http://schemas.microsoft.com/office/drawing/2014/main" id="{365EB097-767F-1C86-27E6-50F03D769857}"/>
              </a:ext>
            </a:extLst>
          </p:cNvPr>
          <p:cNvSpPr txBox="1"/>
          <p:nvPr/>
        </p:nvSpPr>
        <p:spPr>
          <a:xfrm>
            <a:off x="3508443" y="5631423"/>
            <a:ext cx="4343400" cy="52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17029"/>
              </a:lnSpc>
            </a:pPr>
            <a:r>
              <a:rPr lang="ko-KR" altLang="en-US" sz="5400" dirty="0">
                <a:solidFill>
                  <a:srgbClr val="8B76F1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  <a:cs typeface="Calibri"/>
              </a:rPr>
              <a:t>주요 아키텍처</a:t>
            </a:r>
            <a:endParaRPr lang="en-US" altLang="ko-KR" sz="5400" dirty="0">
              <a:solidFill>
                <a:srgbClr val="8B76F1"/>
              </a:solidFill>
              <a:latin typeface="CJ ONLYONE NEW 제목 Bold" panose="00000800000000000000" pitchFamily="2" charset="-127"/>
              <a:ea typeface="CJ ONLYONE NEW 제목 Bold" panose="00000800000000000000" pitchFamily="2" charset="-127"/>
              <a:cs typeface="Calibri"/>
            </a:endParaRPr>
          </a:p>
        </p:txBody>
      </p:sp>
      <p:sp>
        <p:nvSpPr>
          <p:cNvPr id="20" name="TextBox 9">
            <a:extLst>
              <a:ext uri="{FF2B5EF4-FFF2-40B4-BE49-F238E27FC236}">
                <a16:creationId xmlns:a16="http://schemas.microsoft.com/office/drawing/2014/main" id="{8D41AFEA-5314-712C-0F6E-D5491843A1DF}"/>
              </a:ext>
            </a:extLst>
          </p:cNvPr>
          <p:cNvSpPr txBox="1"/>
          <p:nvPr/>
        </p:nvSpPr>
        <p:spPr>
          <a:xfrm>
            <a:off x="1063207" y="4709210"/>
            <a:ext cx="2311400" cy="2374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7029"/>
              </a:lnSpc>
            </a:pPr>
            <a:r>
              <a:rPr lang="en-US" sz="7200" dirty="0">
                <a:solidFill>
                  <a:srgbClr val="8B76F1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02</a:t>
            </a:r>
            <a:endParaRPr lang="en-US" sz="7200" b="0" i="0" u="none" strike="noStrike" dirty="0">
              <a:solidFill>
                <a:srgbClr val="8B76F1"/>
              </a:solidFill>
              <a:latin typeface="CJ ONLYONE NEW 제목 Bold" panose="00000800000000000000" pitchFamily="2" charset="-127"/>
              <a:ea typeface="CJ ONLYONE NEW 제목 Bold" panose="00000800000000000000" pitchFamily="2" charset="-127"/>
            </a:endParaRPr>
          </a:p>
        </p:txBody>
      </p:sp>
      <p:sp>
        <p:nvSpPr>
          <p:cNvPr id="52" name="TextBox 9">
            <a:extLst>
              <a:ext uri="{FF2B5EF4-FFF2-40B4-BE49-F238E27FC236}">
                <a16:creationId xmlns:a16="http://schemas.microsoft.com/office/drawing/2014/main" id="{70086AC6-527B-2BF7-BA08-E8DAB72BB696}"/>
              </a:ext>
            </a:extLst>
          </p:cNvPr>
          <p:cNvSpPr txBox="1"/>
          <p:nvPr/>
        </p:nvSpPr>
        <p:spPr>
          <a:xfrm>
            <a:off x="10359427" y="2863600"/>
            <a:ext cx="2311400" cy="2374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7029"/>
              </a:lnSpc>
            </a:pPr>
            <a:r>
              <a:rPr lang="en-US" sz="7200" dirty="0">
                <a:solidFill>
                  <a:srgbClr val="8B76F1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04</a:t>
            </a:r>
            <a:endParaRPr lang="en-US" sz="7200" b="0" i="0" u="none" strike="noStrike" dirty="0">
              <a:solidFill>
                <a:srgbClr val="8B76F1"/>
              </a:solidFill>
              <a:latin typeface="CJ ONLYONE NEW 제목 Bold" panose="00000800000000000000" pitchFamily="2" charset="-127"/>
              <a:ea typeface="CJ ONLYONE NEW 제목 Bold" panose="00000800000000000000" pitchFamily="2" charset="-127"/>
            </a:endParaRPr>
          </a:p>
        </p:txBody>
      </p:sp>
      <p:sp>
        <p:nvSpPr>
          <p:cNvPr id="60" name="TextBox 9">
            <a:extLst>
              <a:ext uri="{FF2B5EF4-FFF2-40B4-BE49-F238E27FC236}">
                <a16:creationId xmlns:a16="http://schemas.microsoft.com/office/drawing/2014/main" id="{0054F184-AAF5-B37F-C09C-B4389DC90259}"/>
              </a:ext>
            </a:extLst>
          </p:cNvPr>
          <p:cNvSpPr txBox="1"/>
          <p:nvPr/>
        </p:nvSpPr>
        <p:spPr>
          <a:xfrm>
            <a:off x="10336321" y="4692472"/>
            <a:ext cx="2311400" cy="2374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7029"/>
              </a:lnSpc>
            </a:pPr>
            <a:r>
              <a:rPr lang="en-US" sz="7200" dirty="0">
                <a:solidFill>
                  <a:srgbClr val="595959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05</a:t>
            </a:r>
            <a:endParaRPr lang="en-US" sz="7200" b="0" i="0" u="none" strike="noStrike" dirty="0">
              <a:solidFill>
                <a:srgbClr val="595959"/>
              </a:solidFill>
              <a:latin typeface="CJ ONLYONE NEW 제목 Bold" panose="00000800000000000000" pitchFamily="2" charset="-127"/>
              <a:ea typeface="CJ ONLYONE NEW 제목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428982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그림 50">
            <a:extLst>
              <a:ext uri="{FF2B5EF4-FFF2-40B4-BE49-F238E27FC236}">
                <a16:creationId xmlns:a16="http://schemas.microsoft.com/office/drawing/2014/main" id="{98350F7F-5DB9-C8B7-4EC3-7F32CF5850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8892" y="4010233"/>
            <a:ext cx="8592181" cy="5586761"/>
          </a:xfrm>
          <a:prstGeom prst="rect">
            <a:avLst/>
          </a:prstGeom>
        </p:spPr>
      </p:pic>
      <p:cxnSp>
        <p:nvCxnSpPr>
          <p:cNvPr id="42" name="직선 연결선 41"/>
          <p:cNvCxnSpPr>
            <a:cxnSpLocks/>
          </p:cNvCxnSpPr>
          <p:nvPr/>
        </p:nvCxnSpPr>
        <p:spPr>
          <a:xfrm>
            <a:off x="7263807" y="6494827"/>
            <a:ext cx="3565478" cy="0"/>
          </a:xfrm>
          <a:prstGeom prst="line">
            <a:avLst/>
          </a:prstGeom>
          <a:ln w="57150">
            <a:solidFill>
              <a:srgbClr val="E4DFF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>
            <a:cxnSpLocks/>
          </p:cNvCxnSpPr>
          <p:nvPr/>
        </p:nvCxnSpPr>
        <p:spPr>
          <a:xfrm>
            <a:off x="5344413" y="5545544"/>
            <a:ext cx="0" cy="1388656"/>
          </a:xfrm>
          <a:prstGeom prst="line">
            <a:avLst/>
          </a:prstGeom>
          <a:ln w="57150">
            <a:solidFill>
              <a:srgbClr val="E4DFF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6BA7CADE-D302-5823-5A07-CACA307C036F}"/>
              </a:ext>
            </a:extLst>
          </p:cNvPr>
          <p:cNvSpPr txBox="1"/>
          <p:nvPr/>
        </p:nvSpPr>
        <p:spPr>
          <a:xfrm>
            <a:off x="15444857" y="1177675"/>
            <a:ext cx="16510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8770"/>
              </a:lnSpc>
            </a:pPr>
            <a:r>
              <a:rPr lang="en-US" altLang="ko-KR" sz="1900" b="0" i="0" u="none" strike="noStrike" dirty="0">
                <a:solidFill>
                  <a:srgbClr val="595959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05 </a:t>
            </a:r>
            <a:r>
              <a:rPr lang="ko-KR" altLang="en-US" sz="1900" b="0" i="0" u="none" strike="noStrike" dirty="0">
                <a:solidFill>
                  <a:srgbClr val="595959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비용 분석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E13BE79-39A7-FE14-649F-78BD79B7F82F}"/>
              </a:ext>
            </a:extLst>
          </p:cNvPr>
          <p:cNvSpPr txBox="1"/>
          <p:nvPr/>
        </p:nvSpPr>
        <p:spPr>
          <a:xfrm>
            <a:off x="11131689" y="8278258"/>
            <a:ext cx="600277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총 </a:t>
            </a:r>
            <a:r>
              <a:rPr lang="en-US" altLang="ko-KR" sz="2800" dirty="0">
                <a:solidFill>
                  <a:srgbClr val="FF0000"/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945$</a:t>
            </a:r>
            <a:b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</a:br>
            <a:endParaRPr lang="ko-KR" altLang="en-US" sz="2800" dirty="0">
              <a:solidFill>
                <a:schemeClr val="bg1">
                  <a:lumMod val="65000"/>
                </a:schemeClr>
              </a:solidFill>
              <a:latin typeface="CJ ONLYONE NEW 본문 Regular" panose="00000500000000000000" pitchFamily="2" charset="-127"/>
              <a:ea typeface="CJ ONLYONE NEW 본문 Regular" panose="00000500000000000000" pitchFamily="2" charset="-127"/>
            </a:endParaRPr>
          </a:p>
        </p:txBody>
      </p:sp>
      <p:sp>
        <p:nvSpPr>
          <p:cNvPr id="12" name="제목 6">
            <a:extLst>
              <a:ext uri="{FF2B5EF4-FFF2-40B4-BE49-F238E27FC236}">
                <a16:creationId xmlns:a16="http://schemas.microsoft.com/office/drawing/2014/main" id="{41D43F7F-0C97-5109-F719-57A47B021DE7}"/>
              </a:ext>
            </a:extLst>
          </p:cNvPr>
          <p:cNvSpPr txBox="1">
            <a:spLocks/>
          </p:cNvSpPr>
          <p:nvPr/>
        </p:nvSpPr>
        <p:spPr>
          <a:xfrm>
            <a:off x="905719" y="606175"/>
            <a:ext cx="10888494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dirty="0">
                <a:solidFill>
                  <a:srgbClr val="595959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비용 분석</a:t>
            </a:r>
          </a:p>
        </p:txBody>
      </p:sp>
      <p:sp>
        <p:nvSpPr>
          <p:cNvPr id="13" name="모서리가 둥근 직사각형 12"/>
          <p:cNvSpPr/>
          <p:nvPr/>
        </p:nvSpPr>
        <p:spPr>
          <a:xfrm>
            <a:off x="1143092" y="2891474"/>
            <a:ext cx="6926488" cy="188636"/>
          </a:xfrm>
          <a:prstGeom prst="roundRect">
            <a:avLst/>
          </a:prstGeom>
          <a:solidFill>
            <a:srgbClr val="E4DF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6216CD6-712C-32D8-31A3-DB410AFDA14F}"/>
              </a:ext>
            </a:extLst>
          </p:cNvPr>
          <p:cNvSpPr txBox="1"/>
          <p:nvPr/>
        </p:nvSpPr>
        <p:spPr>
          <a:xfrm>
            <a:off x="1143093" y="2495335"/>
            <a:ext cx="68342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AWS pricing calculator </a:t>
            </a:r>
            <a:r>
              <a:rPr lang="ko-KR" altLang="en-US" sz="32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활용 비용 산정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9B31291-8F8F-F5EE-A80D-71A90C7B40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86857" y="3192733"/>
            <a:ext cx="4085267" cy="951764"/>
          </a:xfrm>
          <a:prstGeom prst="rect">
            <a:avLst/>
          </a:prstGeom>
        </p:spPr>
      </p:pic>
      <p:cxnSp>
        <p:nvCxnSpPr>
          <p:cNvPr id="8" name="직선 연결선 7"/>
          <p:cNvCxnSpPr>
            <a:cxnSpLocks/>
          </p:cNvCxnSpPr>
          <p:nvPr/>
        </p:nvCxnSpPr>
        <p:spPr>
          <a:xfrm>
            <a:off x="3683000" y="4593476"/>
            <a:ext cx="7146651" cy="0"/>
          </a:xfrm>
          <a:prstGeom prst="line">
            <a:avLst/>
          </a:prstGeom>
          <a:ln w="57150">
            <a:solidFill>
              <a:srgbClr val="E4DFF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>
            <a:cxnSpLocks/>
          </p:cNvCxnSpPr>
          <p:nvPr/>
        </p:nvCxnSpPr>
        <p:spPr>
          <a:xfrm>
            <a:off x="5344412" y="5545545"/>
            <a:ext cx="5485239" cy="0"/>
          </a:xfrm>
          <a:prstGeom prst="line">
            <a:avLst/>
          </a:prstGeom>
          <a:ln w="57150">
            <a:solidFill>
              <a:srgbClr val="E4DFF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1085152" y="4360162"/>
            <a:ext cx="65932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VPC(NAT 2</a:t>
            </a:r>
            <a:r>
              <a:rPr lang="ko-KR" altLang="en-US" sz="28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개</a:t>
            </a:r>
            <a:r>
              <a:rPr lang="en-US" altLang="ko-KR" sz="28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), API Gateway, Route53</a:t>
            </a:r>
            <a:endParaRPr lang="ko-KR" altLang="en-US" sz="2800" dirty="0">
              <a:latin typeface="CJ ONLYONE NEW 본문 Regular" panose="00000500000000000000" pitchFamily="2" charset="-127"/>
              <a:ea typeface="CJ ONLYONE NEW 본문 Regular" panose="00000500000000000000" pitchFamily="2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1085152" y="5314712"/>
            <a:ext cx="61033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2</a:t>
            </a:r>
            <a:r>
              <a:rPr lang="ko-KR" altLang="en-US" sz="28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개 태스크 </a:t>
            </a:r>
            <a:r>
              <a:rPr lang="en-US" altLang="ko-KR" sz="28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2vCPU * 4GB </a:t>
            </a:r>
            <a:r>
              <a:rPr lang="ko-KR" altLang="en-US" sz="28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운영 기준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1DAC57-7387-2105-7E82-0AB9F126C33C}"/>
              </a:ext>
            </a:extLst>
          </p:cNvPr>
          <p:cNvSpPr txBox="1"/>
          <p:nvPr/>
        </p:nvSpPr>
        <p:spPr>
          <a:xfrm>
            <a:off x="1568076" y="3476249"/>
            <a:ext cx="317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월별 </a:t>
            </a:r>
            <a:r>
              <a:rPr lang="en-US" altLang="ko-KR" sz="28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/ $</a:t>
            </a:r>
            <a:endParaRPr lang="ko-KR" altLang="en-US" sz="2800" dirty="0">
              <a:latin typeface="CJ ONLYONE NEW 본문 Regular" panose="00000500000000000000" pitchFamily="2" charset="-127"/>
              <a:ea typeface="CJ ONLYONE NEW 본문 Regular" panose="00000500000000000000" pitchFamily="2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DF3330B0-3470-B206-0BA4-272D277A5D6B}"/>
              </a:ext>
            </a:extLst>
          </p:cNvPr>
          <p:cNvCxnSpPr>
            <a:cxnSpLocks/>
          </p:cNvCxnSpPr>
          <p:nvPr/>
        </p:nvCxnSpPr>
        <p:spPr>
          <a:xfrm>
            <a:off x="9506622" y="7432845"/>
            <a:ext cx="1399229" cy="0"/>
          </a:xfrm>
          <a:prstGeom prst="line">
            <a:avLst/>
          </a:prstGeom>
          <a:ln w="57150">
            <a:solidFill>
              <a:srgbClr val="E4DFF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57B53B18-6B6A-A2A8-0967-C6808AB3EC06}"/>
              </a:ext>
            </a:extLst>
          </p:cNvPr>
          <p:cNvCxnSpPr>
            <a:cxnSpLocks/>
          </p:cNvCxnSpPr>
          <p:nvPr/>
        </p:nvCxnSpPr>
        <p:spPr>
          <a:xfrm>
            <a:off x="7263807" y="6460555"/>
            <a:ext cx="0" cy="1092970"/>
          </a:xfrm>
          <a:prstGeom prst="line">
            <a:avLst/>
          </a:prstGeom>
          <a:ln w="57150">
            <a:solidFill>
              <a:srgbClr val="E4DFF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4AD4B542-2265-FF70-8831-37BA6D35DC88}"/>
              </a:ext>
            </a:extLst>
          </p:cNvPr>
          <p:cNvSpPr txBox="1"/>
          <p:nvPr/>
        </p:nvSpPr>
        <p:spPr>
          <a:xfrm>
            <a:off x="11070313" y="6247823"/>
            <a:ext cx="65932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Gitlab</a:t>
            </a:r>
            <a:r>
              <a:rPr lang="ko-KR" altLang="en-US" sz="28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 </a:t>
            </a:r>
            <a:r>
              <a:rPr lang="en-US" altLang="ko-KR" sz="28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t3.large 50GB, Pipeline</a:t>
            </a:r>
            <a:endParaRPr lang="ko-KR" altLang="en-US" sz="2800" dirty="0">
              <a:latin typeface="CJ ONLYONE NEW 본문 Regular" panose="00000500000000000000" pitchFamily="2" charset="-127"/>
              <a:ea typeface="CJ ONLYONE NEW 본문 Regular" panose="00000500000000000000" pitchFamily="2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7CDF64B-3791-2030-7EDA-DE0795CE2F5C}"/>
              </a:ext>
            </a:extLst>
          </p:cNvPr>
          <p:cNvSpPr txBox="1"/>
          <p:nvPr/>
        </p:nvSpPr>
        <p:spPr>
          <a:xfrm>
            <a:off x="11085152" y="7196608"/>
            <a:ext cx="61033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Redis, SQS</a:t>
            </a:r>
            <a:endParaRPr lang="ko-KR" altLang="en-US" sz="2800" dirty="0">
              <a:latin typeface="CJ ONLYONE NEW 본문 Regular" panose="00000500000000000000" pitchFamily="2" charset="-127"/>
              <a:ea typeface="CJ ONLYONE NEW 본문 Regular" panose="00000500000000000000" pitchFamily="2" charset="-127"/>
            </a:endParaRPr>
          </a:p>
        </p:txBody>
      </p:sp>
      <p:sp>
        <p:nvSpPr>
          <p:cNvPr id="49" name="슬라이드 번호 개체 틀 2">
            <a:extLst>
              <a:ext uri="{FF2B5EF4-FFF2-40B4-BE49-F238E27FC236}">
                <a16:creationId xmlns:a16="http://schemas.microsoft.com/office/drawing/2014/main" id="{05327F0C-75E0-E648-FB75-132C71846F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5730888" y="9602854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03D21C40-88F2-0B3D-B429-BD673E4B1193}"/>
              </a:ext>
            </a:extLst>
          </p:cNvPr>
          <p:cNvSpPr/>
          <p:nvPr/>
        </p:nvSpPr>
        <p:spPr>
          <a:xfrm>
            <a:off x="10800295" y="7313141"/>
            <a:ext cx="228600" cy="228600"/>
          </a:xfrm>
          <a:prstGeom prst="ellipse">
            <a:avLst/>
          </a:prstGeom>
          <a:solidFill>
            <a:srgbClr val="E4DFF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6B7C676E-6056-623D-5D2C-8FF630BDF436}"/>
              </a:ext>
            </a:extLst>
          </p:cNvPr>
          <p:cNvSpPr/>
          <p:nvPr/>
        </p:nvSpPr>
        <p:spPr>
          <a:xfrm>
            <a:off x="10800295" y="6380527"/>
            <a:ext cx="228600" cy="228600"/>
          </a:xfrm>
          <a:prstGeom prst="ellipse">
            <a:avLst/>
          </a:prstGeom>
          <a:solidFill>
            <a:srgbClr val="E4DFF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E162DD49-4BD9-9930-DD9E-EBD99F754882}"/>
              </a:ext>
            </a:extLst>
          </p:cNvPr>
          <p:cNvSpPr/>
          <p:nvPr/>
        </p:nvSpPr>
        <p:spPr>
          <a:xfrm>
            <a:off x="10800295" y="5431245"/>
            <a:ext cx="228600" cy="228600"/>
          </a:xfrm>
          <a:prstGeom prst="ellipse">
            <a:avLst/>
          </a:prstGeom>
          <a:solidFill>
            <a:srgbClr val="E4DFF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2D84783F-F1F9-29E7-72C8-CFD522550C46}"/>
              </a:ext>
            </a:extLst>
          </p:cNvPr>
          <p:cNvSpPr/>
          <p:nvPr/>
        </p:nvSpPr>
        <p:spPr>
          <a:xfrm>
            <a:off x="10800295" y="4479176"/>
            <a:ext cx="228600" cy="228600"/>
          </a:xfrm>
          <a:prstGeom prst="ellipse">
            <a:avLst/>
          </a:prstGeom>
          <a:solidFill>
            <a:srgbClr val="E4DFF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271561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75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C5ADC826-6059-174B-FFDC-E0D34C93DE23}"/>
              </a:ext>
            </a:extLst>
          </p:cNvPr>
          <p:cNvSpPr/>
          <p:nvPr/>
        </p:nvSpPr>
        <p:spPr>
          <a:xfrm>
            <a:off x="1518009" y="4789682"/>
            <a:ext cx="1268564" cy="258411"/>
          </a:xfrm>
          <a:prstGeom prst="rect">
            <a:avLst/>
          </a:prstGeom>
          <a:solidFill>
            <a:srgbClr val="775EEE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CJ ONLYONE NEW 제목 Bold" panose="00000800000000000000" pitchFamily="2" charset="-127"/>
              <a:ea typeface="CJ ONLYONE NEW 제목 Bold" panose="00000800000000000000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18908CE-D03A-A58E-6D93-0EA9A7104E1C}"/>
              </a:ext>
            </a:extLst>
          </p:cNvPr>
          <p:cNvSpPr/>
          <p:nvPr/>
        </p:nvSpPr>
        <p:spPr>
          <a:xfrm>
            <a:off x="1518010" y="3296589"/>
            <a:ext cx="1268564" cy="258411"/>
          </a:xfrm>
          <a:prstGeom prst="rect">
            <a:avLst/>
          </a:prstGeom>
          <a:solidFill>
            <a:srgbClr val="775EEE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CJ ONLYONE NEW 제목 Bold" panose="00000800000000000000" pitchFamily="2" charset="-127"/>
              <a:ea typeface="CJ ONLYONE NEW 제목 Bold" panose="00000800000000000000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556B807-6EFB-55D7-7F1B-2BCA1A6934B8}"/>
              </a:ext>
            </a:extLst>
          </p:cNvPr>
          <p:cNvSpPr/>
          <p:nvPr/>
        </p:nvSpPr>
        <p:spPr>
          <a:xfrm>
            <a:off x="10875077" y="3245711"/>
            <a:ext cx="1268564" cy="258411"/>
          </a:xfrm>
          <a:prstGeom prst="rect">
            <a:avLst/>
          </a:prstGeom>
          <a:solidFill>
            <a:srgbClr val="775EEE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CJ ONLYONE NEW 제목 Bold" panose="00000800000000000000" pitchFamily="2" charset="-127"/>
              <a:ea typeface="CJ ONLYONE NEW 제목 Bold" panose="00000800000000000000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34C1E5D-D547-B9C8-955E-43F182A770B9}"/>
              </a:ext>
            </a:extLst>
          </p:cNvPr>
          <p:cNvSpPr/>
          <p:nvPr/>
        </p:nvSpPr>
        <p:spPr>
          <a:xfrm>
            <a:off x="10841945" y="4842274"/>
            <a:ext cx="1268564" cy="258411"/>
          </a:xfrm>
          <a:prstGeom prst="rect">
            <a:avLst/>
          </a:prstGeom>
          <a:solidFill>
            <a:srgbClr val="775EEE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CJ ONLYONE NEW 제목 Bold" panose="00000800000000000000" pitchFamily="2" charset="-127"/>
              <a:ea typeface="CJ ONLYONE NEW 제목 Bold" panose="00000800000000000000" pitchFamily="2" charset="-127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98729" y="2860399"/>
            <a:ext cx="2311400" cy="2374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7029"/>
              </a:lnSpc>
            </a:pPr>
            <a:r>
              <a:rPr lang="en-US" sz="7200" b="0" i="0" u="none" strike="noStrike">
                <a:solidFill>
                  <a:schemeClr val="bg1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01</a:t>
            </a:r>
          </a:p>
        </p:txBody>
      </p:sp>
      <p:sp>
        <p:nvSpPr>
          <p:cNvPr id="3" name="TextBox 5">
            <a:extLst>
              <a:ext uri="{FF2B5EF4-FFF2-40B4-BE49-F238E27FC236}">
                <a16:creationId xmlns:a16="http://schemas.microsoft.com/office/drawing/2014/main" id="{92356BBD-7FEC-73FC-18B8-FABD8FB806C5}"/>
              </a:ext>
            </a:extLst>
          </p:cNvPr>
          <p:cNvSpPr txBox="1"/>
          <p:nvPr/>
        </p:nvSpPr>
        <p:spPr>
          <a:xfrm>
            <a:off x="3508444" y="3785543"/>
            <a:ext cx="4343400" cy="52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17029"/>
              </a:lnSpc>
            </a:pPr>
            <a:r>
              <a:rPr lang="ko-KR" altLang="en-US" sz="5400" dirty="0">
                <a:solidFill>
                  <a:schemeClr val="bg1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  <a:cs typeface="Calibri"/>
              </a:rPr>
              <a:t>기획 과정</a:t>
            </a:r>
            <a:endParaRPr lang="en-US" altLang="ko-KR" sz="5400" dirty="0">
              <a:solidFill>
                <a:schemeClr val="bg1"/>
              </a:solidFill>
              <a:latin typeface="CJ ONLYONE NEW 제목 Bold" panose="00000800000000000000" pitchFamily="2" charset="-127"/>
              <a:ea typeface="CJ ONLYONE NEW 제목 Bold" panose="00000800000000000000" pitchFamily="2" charset="-127"/>
              <a:cs typeface="Calibri"/>
            </a:endParaRPr>
          </a:p>
        </p:txBody>
      </p:sp>
      <p:sp>
        <p:nvSpPr>
          <p:cNvPr id="44" name="TextBox 9">
            <a:extLst>
              <a:ext uri="{FF2B5EF4-FFF2-40B4-BE49-F238E27FC236}">
                <a16:creationId xmlns:a16="http://schemas.microsoft.com/office/drawing/2014/main" id="{E9E04095-3EF8-D0DC-1E2D-C60682D1E841}"/>
              </a:ext>
            </a:extLst>
          </p:cNvPr>
          <p:cNvSpPr txBox="1"/>
          <p:nvPr/>
        </p:nvSpPr>
        <p:spPr>
          <a:xfrm>
            <a:off x="1063207" y="4669155"/>
            <a:ext cx="2311400" cy="2374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7029"/>
              </a:lnSpc>
            </a:pPr>
            <a:r>
              <a:rPr lang="en-US" sz="7200">
                <a:solidFill>
                  <a:schemeClr val="bg1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02</a:t>
            </a:r>
            <a:endParaRPr lang="en-US" sz="7200" b="0" i="0" u="none" strike="noStrike">
              <a:solidFill>
                <a:schemeClr val="bg1"/>
              </a:solidFill>
              <a:latin typeface="CJ ONLYONE NEW 제목 Bold" panose="00000800000000000000" pitchFamily="2" charset="-127"/>
              <a:ea typeface="CJ ONLYONE NEW 제목 Bold" panose="00000800000000000000" pitchFamily="2" charset="-127"/>
            </a:endParaRPr>
          </a:p>
        </p:txBody>
      </p:sp>
      <p:sp>
        <p:nvSpPr>
          <p:cNvPr id="48" name="TextBox 9">
            <a:extLst>
              <a:ext uri="{FF2B5EF4-FFF2-40B4-BE49-F238E27FC236}">
                <a16:creationId xmlns:a16="http://schemas.microsoft.com/office/drawing/2014/main" id="{F5582F5F-8217-F357-74C5-87087D57753A}"/>
              </a:ext>
            </a:extLst>
          </p:cNvPr>
          <p:cNvSpPr txBox="1"/>
          <p:nvPr/>
        </p:nvSpPr>
        <p:spPr>
          <a:xfrm>
            <a:off x="1063206" y="6863199"/>
            <a:ext cx="2311400" cy="2374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7029"/>
              </a:lnSpc>
            </a:pPr>
            <a:endParaRPr lang="en-US" sz="7200" b="0" i="0" u="none" strike="noStrike" dirty="0">
              <a:solidFill>
                <a:schemeClr val="bg1"/>
              </a:solidFill>
              <a:latin typeface="CJ ONLYONE NEW 제목 Bold" panose="00000800000000000000" pitchFamily="2" charset="-127"/>
              <a:ea typeface="CJ ONLYONE NEW 제목 Bold" panose="00000800000000000000" pitchFamily="2" charset="-127"/>
            </a:endParaRPr>
          </a:p>
        </p:txBody>
      </p:sp>
      <p:sp>
        <p:nvSpPr>
          <p:cNvPr id="52" name="TextBox 9">
            <a:extLst>
              <a:ext uri="{FF2B5EF4-FFF2-40B4-BE49-F238E27FC236}">
                <a16:creationId xmlns:a16="http://schemas.microsoft.com/office/drawing/2014/main" id="{70086AC6-527B-2BF7-BA08-E8DAB72BB696}"/>
              </a:ext>
            </a:extLst>
          </p:cNvPr>
          <p:cNvSpPr txBox="1"/>
          <p:nvPr/>
        </p:nvSpPr>
        <p:spPr>
          <a:xfrm>
            <a:off x="10359427" y="2854120"/>
            <a:ext cx="2311400" cy="23749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rtlCol="0" anchor="ctr"/>
          <a:lstStyle/>
          <a:p>
            <a:pPr lvl="0" algn="ctr">
              <a:lnSpc>
                <a:spcPct val="117029"/>
              </a:lnSpc>
            </a:pPr>
            <a:r>
              <a:rPr lang="en-US" sz="7200" dirty="0">
                <a:solidFill>
                  <a:schemeClr val="bg1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04</a:t>
            </a:r>
            <a:endParaRPr lang="en-US" sz="7200" b="0" i="0" u="none" strike="noStrike" dirty="0">
              <a:solidFill>
                <a:schemeClr val="bg1"/>
              </a:solidFill>
              <a:latin typeface="CJ ONLYONE NEW 제목 Bold" panose="00000800000000000000" pitchFamily="2" charset="-127"/>
              <a:ea typeface="CJ ONLYONE NEW 제목 Bold" panose="00000800000000000000" pitchFamily="2" charset="-127"/>
            </a:endParaRPr>
          </a:p>
        </p:txBody>
      </p:sp>
      <p:sp>
        <p:nvSpPr>
          <p:cNvPr id="53" name="TextBox 5">
            <a:extLst>
              <a:ext uri="{FF2B5EF4-FFF2-40B4-BE49-F238E27FC236}">
                <a16:creationId xmlns:a16="http://schemas.microsoft.com/office/drawing/2014/main" id="{37175773-1CC3-E87E-1E23-176529D850EB}"/>
              </a:ext>
            </a:extLst>
          </p:cNvPr>
          <p:cNvSpPr txBox="1"/>
          <p:nvPr/>
        </p:nvSpPr>
        <p:spPr>
          <a:xfrm>
            <a:off x="12898450" y="3779264"/>
            <a:ext cx="4343400" cy="52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17029"/>
              </a:lnSpc>
            </a:pPr>
            <a:r>
              <a:rPr lang="ko-KR" altLang="en-US" sz="5400" b="0" i="0" u="none" strike="noStrike" dirty="0">
                <a:solidFill>
                  <a:schemeClr val="bg1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  <a:cs typeface="Calibri"/>
              </a:rPr>
              <a:t>모니터링</a:t>
            </a:r>
            <a:r>
              <a:rPr lang="en-US" altLang="ko-KR" sz="5400" dirty="0">
                <a:solidFill>
                  <a:schemeClr val="bg1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  <a:cs typeface="Calibri"/>
              </a:rPr>
              <a:t>/</a:t>
            </a:r>
            <a:r>
              <a:rPr lang="ko-KR" altLang="en-US" sz="5400" dirty="0">
                <a:solidFill>
                  <a:schemeClr val="bg1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  <a:cs typeface="Calibri"/>
              </a:rPr>
              <a:t>보안</a:t>
            </a:r>
            <a:r>
              <a:rPr lang="ko-KR" altLang="en-US" sz="5400" b="0" i="0" u="none" strike="noStrike" dirty="0">
                <a:solidFill>
                  <a:schemeClr val="bg1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  <a:cs typeface="Calibri"/>
              </a:rPr>
              <a:t> </a:t>
            </a:r>
          </a:p>
        </p:txBody>
      </p:sp>
      <p:sp>
        <p:nvSpPr>
          <p:cNvPr id="60" name="TextBox 9">
            <a:extLst>
              <a:ext uri="{FF2B5EF4-FFF2-40B4-BE49-F238E27FC236}">
                <a16:creationId xmlns:a16="http://schemas.microsoft.com/office/drawing/2014/main" id="{0054F184-AAF5-B37F-C09C-B4389DC90259}"/>
              </a:ext>
            </a:extLst>
          </p:cNvPr>
          <p:cNvSpPr txBox="1"/>
          <p:nvPr/>
        </p:nvSpPr>
        <p:spPr>
          <a:xfrm>
            <a:off x="10336321" y="4685075"/>
            <a:ext cx="2311400" cy="2374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7029"/>
              </a:lnSpc>
            </a:pPr>
            <a:r>
              <a:rPr lang="en-US" sz="7200" dirty="0">
                <a:solidFill>
                  <a:schemeClr val="bg1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05</a:t>
            </a:r>
            <a:endParaRPr lang="en-US" sz="7200" b="0" i="0" u="none" strike="noStrike" dirty="0">
              <a:solidFill>
                <a:schemeClr val="bg1"/>
              </a:solidFill>
              <a:latin typeface="CJ ONLYONE NEW 제목 Bold" panose="00000800000000000000" pitchFamily="2" charset="-127"/>
              <a:ea typeface="CJ ONLYONE NEW 제목 Bold" panose="00000800000000000000" pitchFamily="2" charset="-127"/>
            </a:endParaRPr>
          </a:p>
        </p:txBody>
      </p:sp>
      <p:sp>
        <p:nvSpPr>
          <p:cNvPr id="61" name="TextBox 5">
            <a:extLst>
              <a:ext uri="{FF2B5EF4-FFF2-40B4-BE49-F238E27FC236}">
                <a16:creationId xmlns:a16="http://schemas.microsoft.com/office/drawing/2014/main" id="{01F8B69E-D63F-B66A-715E-E23D567E3210}"/>
              </a:ext>
            </a:extLst>
          </p:cNvPr>
          <p:cNvSpPr txBox="1"/>
          <p:nvPr/>
        </p:nvSpPr>
        <p:spPr>
          <a:xfrm>
            <a:off x="12908583" y="5611291"/>
            <a:ext cx="4343400" cy="52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17029"/>
              </a:lnSpc>
            </a:pPr>
            <a:r>
              <a:rPr lang="ko-KR" altLang="en-US" sz="5400" dirty="0">
                <a:solidFill>
                  <a:schemeClr val="bg1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  <a:cs typeface="Calibri"/>
              </a:rPr>
              <a:t>비용 분석</a:t>
            </a:r>
            <a:endParaRPr lang="ko-KR" sz="5400" b="0" i="0" u="none" strike="noStrike" dirty="0">
              <a:solidFill>
                <a:schemeClr val="bg1"/>
              </a:solidFill>
              <a:latin typeface="CJ ONLYONE NEW 제목 Bold" panose="00000800000000000000" pitchFamily="2" charset="-127"/>
              <a:ea typeface="CJ ONLYONE NEW 제목 Bold" panose="00000800000000000000" pitchFamily="2" charset="-127"/>
              <a:cs typeface="Calibri"/>
            </a:endParaRPr>
          </a:p>
        </p:txBody>
      </p:sp>
      <p:sp>
        <p:nvSpPr>
          <p:cNvPr id="73" name="TextBox 5">
            <a:extLst>
              <a:ext uri="{FF2B5EF4-FFF2-40B4-BE49-F238E27FC236}">
                <a16:creationId xmlns:a16="http://schemas.microsoft.com/office/drawing/2014/main" id="{63AEDE5E-A4A1-237C-4D8E-B199830CC49A}"/>
              </a:ext>
            </a:extLst>
          </p:cNvPr>
          <p:cNvSpPr txBox="1"/>
          <p:nvPr/>
        </p:nvSpPr>
        <p:spPr>
          <a:xfrm>
            <a:off x="3508443" y="5591368"/>
            <a:ext cx="4343400" cy="52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17029"/>
              </a:lnSpc>
            </a:pPr>
            <a:r>
              <a:rPr lang="ko-KR" altLang="en-US" sz="5400" dirty="0">
                <a:solidFill>
                  <a:schemeClr val="bg1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  <a:cs typeface="Calibri"/>
              </a:rPr>
              <a:t>주요 아키텍처</a:t>
            </a:r>
            <a:endParaRPr lang="en-US" altLang="ko-KR" sz="5400" dirty="0">
              <a:solidFill>
                <a:schemeClr val="bg1"/>
              </a:solidFill>
              <a:latin typeface="CJ ONLYONE NEW 제목 Bold" panose="00000800000000000000" pitchFamily="2" charset="-127"/>
              <a:ea typeface="CJ ONLYONE NEW 제목 Bold" panose="00000800000000000000" pitchFamily="2" charset="-127"/>
              <a:cs typeface="Calibri"/>
            </a:endParaRPr>
          </a:p>
        </p:txBody>
      </p:sp>
      <p:pic>
        <p:nvPicPr>
          <p:cNvPr id="75" name="Picture 7">
            <a:extLst>
              <a:ext uri="{FF2B5EF4-FFF2-40B4-BE49-F238E27FC236}">
                <a16:creationId xmlns:a16="http://schemas.microsoft.com/office/drawing/2014/main" id="{F05B4B12-7656-A471-0F60-4E3CB49A43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343504" y="5591343"/>
            <a:ext cx="5505260" cy="107615"/>
          </a:xfrm>
          <a:prstGeom prst="rect">
            <a:avLst/>
          </a:prstGeom>
        </p:spPr>
      </p:pic>
      <p:sp>
        <p:nvSpPr>
          <p:cNvPr id="4" name="제목 6">
            <a:extLst>
              <a:ext uri="{FF2B5EF4-FFF2-40B4-BE49-F238E27FC236}">
                <a16:creationId xmlns:a16="http://schemas.microsoft.com/office/drawing/2014/main" id="{CEBC3321-BB9B-DCC7-ECEF-90BF9D372CC3}"/>
              </a:ext>
            </a:extLst>
          </p:cNvPr>
          <p:cNvSpPr txBox="1">
            <a:spLocks/>
          </p:cNvSpPr>
          <p:nvPr/>
        </p:nvSpPr>
        <p:spPr>
          <a:xfrm>
            <a:off x="905719" y="606175"/>
            <a:ext cx="10888494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dirty="0">
                <a:solidFill>
                  <a:schemeClr val="bg1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목차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EBBF0AD-6697-CAA2-6C1A-D80F0B828940}"/>
              </a:ext>
            </a:extLst>
          </p:cNvPr>
          <p:cNvSpPr/>
          <p:nvPr/>
        </p:nvSpPr>
        <p:spPr>
          <a:xfrm>
            <a:off x="1518009" y="6399568"/>
            <a:ext cx="1268564" cy="258411"/>
          </a:xfrm>
          <a:prstGeom prst="rect">
            <a:avLst/>
          </a:prstGeom>
          <a:solidFill>
            <a:srgbClr val="775EEE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CJ ONLYONE NEW 제목 Bold" panose="00000800000000000000" pitchFamily="2" charset="-127"/>
              <a:ea typeface="CJ ONLYONE NEW 제목 Bold" panose="00000800000000000000" pitchFamily="2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F71E5B9-FB25-1544-09B0-CB9D3C2F5986}"/>
              </a:ext>
            </a:extLst>
          </p:cNvPr>
          <p:cNvSpPr/>
          <p:nvPr/>
        </p:nvSpPr>
        <p:spPr>
          <a:xfrm>
            <a:off x="10841945" y="6452160"/>
            <a:ext cx="1268564" cy="258411"/>
          </a:xfrm>
          <a:prstGeom prst="rect">
            <a:avLst/>
          </a:prstGeom>
          <a:solidFill>
            <a:srgbClr val="775EEE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CJ ONLYONE NEW 제목 Bold" panose="00000800000000000000" pitchFamily="2" charset="-127"/>
              <a:ea typeface="CJ ONLYONE NEW 제목 Bold" panose="00000800000000000000" pitchFamily="2" charset="-127"/>
            </a:endParaRPr>
          </a:p>
        </p:txBody>
      </p:sp>
      <p:sp>
        <p:nvSpPr>
          <p:cNvPr id="19" name="TextBox 9">
            <a:extLst>
              <a:ext uri="{FF2B5EF4-FFF2-40B4-BE49-F238E27FC236}">
                <a16:creationId xmlns:a16="http://schemas.microsoft.com/office/drawing/2014/main" id="{E8CD2135-9E5D-1FF3-B497-E4C68970F9FD}"/>
              </a:ext>
            </a:extLst>
          </p:cNvPr>
          <p:cNvSpPr txBox="1"/>
          <p:nvPr/>
        </p:nvSpPr>
        <p:spPr>
          <a:xfrm>
            <a:off x="1063207" y="6529168"/>
            <a:ext cx="2311400" cy="2374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7029"/>
              </a:lnSpc>
            </a:pPr>
            <a:r>
              <a:rPr lang="en-US" sz="7200" dirty="0">
                <a:solidFill>
                  <a:schemeClr val="bg1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03</a:t>
            </a:r>
            <a:endParaRPr lang="en-US" sz="7200" b="0" i="0" u="none" strike="noStrike" dirty="0">
              <a:solidFill>
                <a:schemeClr val="bg1"/>
              </a:solidFill>
              <a:latin typeface="CJ ONLYONE NEW 제목 Bold" panose="00000800000000000000" pitchFamily="2" charset="-127"/>
              <a:ea typeface="CJ ONLYONE NEW 제목 Bold" panose="00000800000000000000" pitchFamily="2" charset="-127"/>
            </a:endParaRPr>
          </a:p>
        </p:txBody>
      </p:sp>
      <p:sp>
        <p:nvSpPr>
          <p:cNvPr id="20" name="TextBox 9">
            <a:extLst>
              <a:ext uri="{FF2B5EF4-FFF2-40B4-BE49-F238E27FC236}">
                <a16:creationId xmlns:a16="http://schemas.microsoft.com/office/drawing/2014/main" id="{942AB47C-DF78-A1E9-ADF7-E4BBB275B035}"/>
              </a:ext>
            </a:extLst>
          </p:cNvPr>
          <p:cNvSpPr txBox="1"/>
          <p:nvPr/>
        </p:nvSpPr>
        <p:spPr>
          <a:xfrm>
            <a:off x="10336321" y="6545088"/>
            <a:ext cx="2311400" cy="2374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7029"/>
              </a:lnSpc>
            </a:pPr>
            <a:r>
              <a:rPr lang="en-US" sz="7200" dirty="0">
                <a:solidFill>
                  <a:schemeClr val="bg1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06</a:t>
            </a:r>
            <a:endParaRPr lang="en-US" sz="7200" b="0" i="0" u="none" strike="noStrike" dirty="0">
              <a:solidFill>
                <a:schemeClr val="bg1"/>
              </a:solidFill>
              <a:latin typeface="CJ ONLYONE NEW 제목 Bold" panose="00000800000000000000" pitchFamily="2" charset="-127"/>
              <a:ea typeface="CJ ONLYONE NEW 제목 Bold" panose="00000800000000000000" pitchFamily="2" charset="-127"/>
            </a:endParaRPr>
          </a:p>
        </p:txBody>
      </p:sp>
      <p:sp>
        <p:nvSpPr>
          <p:cNvPr id="21" name="TextBox 5">
            <a:extLst>
              <a:ext uri="{FF2B5EF4-FFF2-40B4-BE49-F238E27FC236}">
                <a16:creationId xmlns:a16="http://schemas.microsoft.com/office/drawing/2014/main" id="{0F3BFCC4-5FFF-D0C1-D291-145D5A73CE44}"/>
              </a:ext>
            </a:extLst>
          </p:cNvPr>
          <p:cNvSpPr txBox="1"/>
          <p:nvPr/>
        </p:nvSpPr>
        <p:spPr>
          <a:xfrm>
            <a:off x="12908583" y="7471304"/>
            <a:ext cx="4343400" cy="52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17029"/>
              </a:lnSpc>
            </a:pPr>
            <a:r>
              <a:rPr lang="ko-KR" altLang="en-US" sz="5400" b="0" i="0" u="none" strike="noStrike" dirty="0">
                <a:solidFill>
                  <a:schemeClr val="bg1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  <a:cs typeface="Calibri"/>
              </a:rPr>
              <a:t>마무리</a:t>
            </a:r>
            <a:endParaRPr lang="en-US" altLang="ko-KR" sz="5400" b="0" i="0" u="none" strike="noStrike" dirty="0">
              <a:solidFill>
                <a:schemeClr val="bg1"/>
              </a:solidFill>
              <a:latin typeface="CJ ONLYONE NEW 제목 Bold" panose="00000800000000000000" pitchFamily="2" charset="-127"/>
              <a:ea typeface="CJ ONLYONE NEW 제목 Bold" panose="00000800000000000000" pitchFamily="2" charset="-127"/>
              <a:cs typeface="Calibri"/>
            </a:endParaRPr>
          </a:p>
        </p:txBody>
      </p:sp>
      <p:sp>
        <p:nvSpPr>
          <p:cNvPr id="22" name="TextBox 5">
            <a:extLst>
              <a:ext uri="{FF2B5EF4-FFF2-40B4-BE49-F238E27FC236}">
                <a16:creationId xmlns:a16="http://schemas.microsoft.com/office/drawing/2014/main" id="{D1F86672-E566-AE79-5342-6576261F1A9F}"/>
              </a:ext>
            </a:extLst>
          </p:cNvPr>
          <p:cNvSpPr txBox="1"/>
          <p:nvPr/>
        </p:nvSpPr>
        <p:spPr>
          <a:xfrm>
            <a:off x="3508443" y="7451381"/>
            <a:ext cx="4343400" cy="52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17029"/>
              </a:lnSpc>
            </a:pPr>
            <a:r>
              <a:rPr lang="en-US" altLang="ko-KR" sz="5400" dirty="0">
                <a:solidFill>
                  <a:schemeClr val="bg1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  <a:cs typeface="Calibri"/>
              </a:rPr>
              <a:t>CICD</a:t>
            </a:r>
          </a:p>
        </p:txBody>
      </p:sp>
      <p:pic>
        <p:nvPicPr>
          <p:cNvPr id="2" name="Graphic 10">
            <a:extLst>
              <a:ext uri="{FF2B5EF4-FFF2-40B4-BE49-F238E27FC236}">
                <a16:creationId xmlns:a16="http://schemas.microsoft.com/office/drawing/2014/main" id="{B9A6D140-A5D9-9E25-7A2D-83272099EB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2121" y="9496670"/>
            <a:ext cx="1796464" cy="488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0165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7502321" y="8355540"/>
            <a:ext cx="3283358" cy="14905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6216CD6-712C-32D8-31A3-DB410AFDA14F}"/>
              </a:ext>
            </a:extLst>
          </p:cNvPr>
          <p:cNvSpPr txBox="1"/>
          <p:nvPr/>
        </p:nvSpPr>
        <p:spPr>
          <a:xfrm>
            <a:off x="6790075" y="8056763"/>
            <a:ext cx="4707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매달 약 </a:t>
            </a:r>
            <a:r>
              <a:rPr lang="en-US" altLang="ko-KR" sz="28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60$ </a:t>
            </a:r>
            <a:r>
              <a:rPr lang="ko-KR" altLang="en-US" sz="28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절감 효과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CA239A0-D4CC-1313-DB74-A5758E6964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995" t="3408" r="8930" b="-1705"/>
          <a:stretch/>
        </p:blipFill>
        <p:spPr>
          <a:xfrm>
            <a:off x="6281739" y="3850971"/>
            <a:ext cx="1220582" cy="1247286"/>
          </a:xfrm>
          <a:prstGeom prst="rect">
            <a:avLst/>
          </a:prstGeom>
          <a:ln>
            <a:noFill/>
          </a:ln>
        </p:spPr>
      </p:pic>
      <p:sp>
        <p:nvSpPr>
          <p:cNvPr id="8" name="제목 6">
            <a:extLst>
              <a:ext uri="{FF2B5EF4-FFF2-40B4-BE49-F238E27FC236}">
                <a16:creationId xmlns:a16="http://schemas.microsoft.com/office/drawing/2014/main" id="{41CA1328-729A-27D5-A477-52A8010F0C59}"/>
              </a:ext>
            </a:extLst>
          </p:cNvPr>
          <p:cNvSpPr txBox="1">
            <a:spLocks/>
          </p:cNvSpPr>
          <p:nvPr/>
        </p:nvSpPr>
        <p:spPr>
          <a:xfrm>
            <a:off x="905719" y="606175"/>
            <a:ext cx="10888494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dirty="0">
                <a:solidFill>
                  <a:srgbClr val="595959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비용 최적화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365FE5-F7FC-1173-7FC5-B393CB72221E}"/>
              </a:ext>
            </a:extLst>
          </p:cNvPr>
          <p:cNvSpPr txBox="1"/>
          <p:nvPr/>
        </p:nvSpPr>
        <p:spPr>
          <a:xfrm>
            <a:off x="15444857" y="1177675"/>
            <a:ext cx="16510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8770"/>
              </a:lnSpc>
            </a:pPr>
            <a:r>
              <a:rPr lang="en-US" altLang="ko-KR" sz="1900" b="0" i="0" u="none" strike="noStrike" dirty="0">
                <a:solidFill>
                  <a:srgbClr val="595959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05 </a:t>
            </a:r>
            <a:r>
              <a:rPr lang="ko-KR" altLang="en-US" sz="1900" b="0" i="0" u="none" strike="noStrike" dirty="0">
                <a:solidFill>
                  <a:srgbClr val="595959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비용 분석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C40DA2E-DC50-D3AC-B904-110D92878C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0207" y="4602738"/>
            <a:ext cx="2020775" cy="202077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5602910-868F-1FE9-DB0F-967CC45A27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29108" y="4602738"/>
            <a:ext cx="2029784" cy="202978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E1E13A4-F0CA-67BD-47D8-DE825D7F33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41078" y="4585793"/>
            <a:ext cx="2020776" cy="2020776"/>
          </a:xfrm>
          <a:prstGeom prst="rect">
            <a:avLst/>
          </a:prstGeom>
        </p:spPr>
      </p:pic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7B5CC098-6B73-EEC0-E115-E7C67D135189}"/>
              </a:ext>
            </a:extLst>
          </p:cNvPr>
          <p:cNvCxnSpPr>
            <a:cxnSpLocks/>
          </p:cNvCxnSpPr>
          <p:nvPr/>
        </p:nvCxnSpPr>
        <p:spPr>
          <a:xfrm>
            <a:off x="6011224" y="5613147"/>
            <a:ext cx="1702987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40DC9454-CB24-6675-E341-0A2BACDA73D9}"/>
              </a:ext>
            </a:extLst>
          </p:cNvPr>
          <p:cNvCxnSpPr>
            <a:cxnSpLocks/>
          </p:cNvCxnSpPr>
          <p:nvPr/>
        </p:nvCxnSpPr>
        <p:spPr>
          <a:xfrm>
            <a:off x="10439438" y="5613147"/>
            <a:ext cx="1702987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DD3E203-25CA-3ED8-7AE9-C64610CEBBF1}"/>
              </a:ext>
            </a:extLst>
          </p:cNvPr>
          <p:cNvSpPr txBox="1"/>
          <p:nvPr/>
        </p:nvSpPr>
        <p:spPr>
          <a:xfrm>
            <a:off x="6430574" y="5997647"/>
            <a:ext cx="15492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9AM</a:t>
            </a:r>
            <a:endParaRPr lang="ko-KR" altLang="en-US" sz="2800" b="1" dirty="0">
              <a:latin typeface="CJ ONLYONE NEW 본문 Regular" panose="00000500000000000000" pitchFamily="2" charset="-127"/>
              <a:ea typeface="CJ ONLYONE NEW 본문 Regular" panose="00000500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8D50FC1-D1B2-C5AE-E4A2-BEC5035886CE}"/>
              </a:ext>
            </a:extLst>
          </p:cNvPr>
          <p:cNvSpPr txBox="1"/>
          <p:nvPr/>
        </p:nvSpPr>
        <p:spPr>
          <a:xfrm>
            <a:off x="3601346" y="6643756"/>
            <a:ext cx="32253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E7157B"/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Event Bridge</a:t>
            </a:r>
            <a:endParaRPr lang="ko-KR" altLang="en-US" sz="2800" b="1" dirty="0">
              <a:solidFill>
                <a:srgbClr val="E7157B"/>
              </a:solidFill>
              <a:latin typeface="CJ ONLYONE NEW 본문 Regular" panose="00000500000000000000" pitchFamily="2" charset="-127"/>
              <a:ea typeface="CJ ONLYONE NEW 본문 Regular" panose="00000500000000000000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EE96E00-29BD-2695-F0CA-132738E111CD}"/>
              </a:ext>
            </a:extLst>
          </p:cNvPr>
          <p:cNvSpPr txBox="1"/>
          <p:nvPr/>
        </p:nvSpPr>
        <p:spPr>
          <a:xfrm>
            <a:off x="8423446" y="6643756"/>
            <a:ext cx="32253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ED7100"/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Lambda</a:t>
            </a:r>
            <a:endParaRPr lang="ko-KR" altLang="en-US" sz="2800" b="1" dirty="0">
              <a:solidFill>
                <a:srgbClr val="ED7100"/>
              </a:solidFill>
              <a:latin typeface="CJ ONLYONE NEW 본문 Regular" panose="00000500000000000000" pitchFamily="2" charset="-127"/>
              <a:ea typeface="CJ ONLYONE NEW 본문 Regular" panose="00000500000000000000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A092A29-7DEC-DD23-9343-A818EFDED948}"/>
              </a:ext>
            </a:extLst>
          </p:cNvPr>
          <p:cNvSpPr txBox="1"/>
          <p:nvPr/>
        </p:nvSpPr>
        <p:spPr>
          <a:xfrm>
            <a:off x="12995034" y="6632522"/>
            <a:ext cx="32253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ED7100"/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EC2</a:t>
            </a:r>
            <a:endParaRPr lang="ko-KR" altLang="en-US" sz="2800" b="1" dirty="0">
              <a:solidFill>
                <a:srgbClr val="ED7100"/>
              </a:solidFill>
              <a:latin typeface="CJ ONLYONE NEW 본문 Regular" panose="00000500000000000000" pitchFamily="2" charset="-127"/>
              <a:ea typeface="CJ ONLYONE NEW 본문 Regular" panose="00000500000000000000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3D0C9D6-10BA-784A-B097-897F08C8A417}"/>
              </a:ext>
            </a:extLst>
          </p:cNvPr>
          <p:cNvSpPr txBox="1"/>
          <p:nvPr/>
        </p:nvSpPr>
        <p:spPr>
          <a:xfrm>
            <a:off x="6425227" y="5993373"/>
            <a:ext cx="1549208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7PM</a:t>
            </a:r>
            <a:endParaRPr lang="ko-KR" altLang="en-US" sz="2800" b="1" dirty="0">
              <a:latin typeface="CJ ONLYONE NEW 본문 Regular" panose="00000500000000000000" pitchFamily="2" charset="-127"/>
              <a:ea typeface="CJ ONLYONE NEW 본문 Regular" panose="00000500000000000000" pitchFamily="2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4469050-4C1F-1ADA-C10C-FD0444EAC03C}"/>
              </a:ext>
            </a:extLst>
          </p:cNvPr>
          <p:cNvSpPr/>
          <p:nvPr/>
        </p:nvSpPr>
        <p:spPr>
          <a:xfrm>
            <a:off x="12441078" y="4201294"/>
            <a:ext cx="2567129" cy="3163780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1143092" y="2891474"/>
            <a:ext cx="9204868" cy="151313"/>
          </a:xfrm>
          <a:prstGeom prst="roundRect">
            <a:avLst/>
          </a:prstGeom>
          <a:solidFill>
            <a:srgbClr val="E4DF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6216CD6-712C-32D8-31A3-DB410AFDA14F}"/>
              </a:ext>
            </a:extLst>
          </p:cNvPr>
          <p:cNvSpPr txBox="1"/>
          <p:nvPr/>
        </p:nvSpPr>
        <p:spPr>
          <a:xfrm>
            <a:off x="1143093" y="2495335"/>
            <a:ext cx="122412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err="1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EventBridge</a:t>
            </a:r>
            <a:r>
              <a:rPr lang="ko-KR" altLang="en-US" sz="32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와 </a:t>
            </a:r>
            <a:r>
              <a:rPr lang="en-US" altLang="ko-KR" sz="32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Lambda</a:t>
            </a:r>
            <a:r>
              <a:rPr lang="ko-KR" altLang="en-US" sz="32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를 활용한 </a:t>
            </a:r>
            <a:r>
              <a:rPr lang="en-US" altLang="ko-KR" sz="32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EC2 </a:t>
            </a:r>
            <a:r>
              <a:rPr lang="ko-KR" altLang="en-US" sz="32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자동 </a:t>
            </a:r>
            <a:r>
              <a:rPr lang="en-US" altLang="ko-KR" sz="32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On-Off</a:t>
            </a:r>
            <a:r>
              <a:rPr lang="ko-KR" altLang="en-US" sz="32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 </a:t>
            </a:r>
          </a:p>
        </p:txBody>
      </p:sp>
      <p:sp>
        <p:nvSpPr>
          <p:cNvPr id="36" name="슬라이드 번호 개체 틀 2">
            <a:extLst>
              <a:ext uri="{FF2B5EF4-FFF2-40B4-BE49-F238E27FC236}">
                <a16:creationId xmlns:a16="http://schemas.microsoft.com/office/drawing/2014/main" id="{56AD93BC-B1F2-EC4F-F803-48EF385F0F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5730888" y="9602854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8207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75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사각형: 둥근 한쪽 모서리 26">
            <a:extLst>
              <a:ext uri="{FF2B5EF4-FFF2-40B4-BE49-F238E27FC236}">
                <a16:creationId xmlns:a16="http://schemas.microsoft.com/office/drawing/2014/main" id="{6AEE4AFD-0302-C0D1-42EE-EF5C11AC705F}"/>
              </a:ext>
            </a:extLst>
          </p:cNvPr>
          <p:cNvSpPr/>
          <p:nvPr/>
        </p:nvSpPr>
        <p:spPr>
          <a:xfrm>
            <a:off x="10359425" y="6969261"/>
            <a:ext cx="6788316" cy="1442950"/>
          </a:xfrm>
          <a:prstGeom prst="round1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CJ ONLYONE NEW 제목 Bold" panose="00000800000000000000" pitchFamily="2" charset="-127"/>
              <a:ea typeface="CJ ONLYONE NEW 제목 Bold" panose="00000800000000000000" pitchFamily="2" charset="-127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98729" y="2869879"/>
            <a:ext cx="2311400" cy="2374900"/>
          </a:xfrm>
          <a:prstGeom prst="rect">
            <a:avLst/>
          </a:prstGeom>
          <a:noFill/>
        </p:spPr>
        <p:txBody>
          <a:bodyPr lIns="0" tIns="0" rIns="0" bIns="0" rtlCol="0" anchor="ctr"/>
          <a:lstStyle/>
          <a:p>
            <a:pPr lvl="0" algn="ctr">
              <a:lnSpc>
                <a:spcPct val="117029"/>
              </a:lnSpc>
            </a:pPr>
            <a:r>
              <a:rPr lang="en-US" sz="7200" b="0" i="0" u="none" strike="noStrike" dirty="0">
                <a:solidFill>
                  <a:srgbClr val="8B76F1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01</a:t>
            </a:r>
          </a:p>
        </p:txBody>
      </p:sp>
      <p:sp>
        <p:nvSpPr>
          <p:cNvPr id="3" name="TextBox 5">
            <a:extLst>
              <a:ext uri="{FF2B5EF4-FFF2-40B4-BE49-F238E27FC236}">
                <a16:creationId xmlns:a16="http://schemas.microsoft.com/office/drawing/2014/main" id="{92356BBD-7FEC-73FC-18B8-FABD8FB806C5}"/>
              </a:ext>
            </a:extLst>
          </p:cNvPr>
          <p:cNvSpPr txBox="1"/>
          <p:nvPr/>
        </p:nvSpPr>
        <p:spPr>
          <a:xfrm>
            <a:off x="3508444" y="3795023"/>
            <a:ext cx="4343400" cy="52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7029"/>
              </a:lnSpc>
            </a:pPr>
            <a:r>
              <a:rPr lang="ko-KR" altLang="en-US" sz="5400" dirty="0">
                <a:solidFill>
                  <a:srgbClr val="8B76F1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  <a:cs typeface="Calibri"/>
              </a:rPr>
              <a:t>기획 과정</a:t>
            </a:r>
            <a:endParaRPr lang="en-US" altLang="ko-KR" sz="5400" dirty="0">
              <a:solidFill>
                <a:srgbClr val="8B76F1"/>
              </a:solidFill>
              <a:latin typeface="CJ ONLYONE NEW 제목 Bold" panose="00000800000000000000" pitchFamily="2" charset="-127"/>
              <a:ea typeface="CJ ONLYONE NEW 제목 Bold" panose="00000800000000000000" pitchFamily="2" charset="-127"/>
              <a:cs typeface="Calibri"/>
            </a:endParaRPr>
          </a:p>
        </p:txBody>
      </p:sp>
      <p:sp>
        <p:nvSpPr>
          <p:cNvPr id="53" name="TextBox 5">
            <a:extLst>
              <a:ext uri="{FF2B5EF4-FFF2-40B4-BE49-F238E27FC236}">
                <a16:creationId xmlns:a16="http://schemas.microsoft.com/office/drawing/2014/main" id="{37175773-1CC3-E87E-1E23-176529D850EB}"/>
              </a:ext>
            </a:extLst>
          </p:cNvPr>
          <p:cNvSpPr txBox="1"/>
          <p:nvPr/>
        </p:nvSpPr>
        <p:spPr>
          <a:xfrm>
            <a:off x="12898450" y="3788744"/>
            <a:ext cx="4343400" cy="52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>
              <a:lnSpc>
                <a:spcPct val="117029"/>
              </a:lnSpc>
            </a:pPr>
            <a:r>
              <a:rPr lang="en-US" altLang="ko-KR" sz="5400" b="0" i="0" u="none" strike="noStrike" dirty="0">
                <a:solidFill>
                  <a:srgbClr val="8B76F1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  <a:cs typeface="Calibri"/>
              </a:rPr>
              <a:t>DR</a:t>
            </a:r>
            <a:endParaRPr lang="ko-KR" altLang="en-US" sz="5400" b="0" i="0" u="none" strike="noStrike" dirty="0">
              <a:solidFill>
                <a:srgbClr val="8B76F1"/>
              </a:solidFill>
              <a:latin typeface="CJ ONLYONE NEW 제목 Bold" panose="00000800000000000000" pitchFamily="2" charset="-127"/>
              <a:ea typeface="CJ ONLYONE NEW 제목 Bold" panose="00000800000000000000" pitchFamily="2" charset="-127"/>
              <a:cs typeface="Calibri"/>
            </a:endParaRPr>
          </a:p>
        </p:txBody>
      </p:sp>
      <p:sp>
        <p:nvSpPr>
          <p:cNvPr id="61" name="TextBox 5">
            <a:extLst>
              <a:ext uri="{FF2B5EF4-FFF2-40B4-BE49-F238E27FC236}">
                <a16:creationId xmlns:a16="http://schemas.microsoft.com/office/drawing/2014/main" id="{01F8B69E-D63F-B66A-715E-E23D567E3210}"/>
              </a:ext>
            </a:extLst>
          </p:cNvPr>
          <p:cNvSpPr txBox="1"/>
          <p:nvPr/>
        </p:nvSpPr>
        <p:spPr>
          <a:xfrm>
            <a:off x="12908583" y="5618688"/>
            <a:ext cx="4343400" cy="52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>
              <a:lnSpc>
                <a:spcPct val="117029"/>
              </a:lnSpc>
            </a:pPr>
            <a:r>
              <a:rPr lang="ko-KR" altLang="en-US" sz="5400" dirty="0">
                <a:solidFill>
                  <a:srgbClr val="8B76F1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  <a:cs typeface="Calibri"/>
              </a:rPr>
              <a:t>비용 분석</a:t>
            </a:r>
            <a:endParaRPr lang="ko-KR" sz="5400" b="0" i="0" u="none" strike="noStrike" dirty="0">
              <a:solidFill>
                <a:srgbClr val="8B76F1"/>
              </a:solidFill>
              <a:latin typeface="CJ ONLYONE NEW 제목 Bold" panose="00000800000000000000" pitchFamily="2" charset="-127"/>
              <a:ea typeface="CJ ONLYONE NEW 제목 Bold" panose="00000800000000000000" pitchFamily="2" charset="-127"/>
              <a:cs typeface="Calibri"/>
            </a:endParaRPr>
          </a:p>
        </p:txBody>
      </p:sp>
      <p:pic>
        <p:nvPicPr>
          <p:cNvPr id="28" name="Picture 7">
            <a:extLst>
              <a:ext uri="{FF2B5EF4-FFF2-40B4-BE49-F238E27FC236}">
                <a16:creationId xmlns:a16="http://schemas.microsoft.com/office/drawing/2014/main" id="{0157C59D-6442-A651-658D-3B86E2B6B8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343504" y="5467250"/>
            <a:ext cx="5505260" cy="107615"/>
          </a:xfrm>
          <a:prstGeom prst="rect">
            <a:avLst/>
          </a:prstGeom>
        </p:spPr>
      </p:pic>
      <p:sp>
        <p:nvSpPr>
          <p:cNvPr id="7" name="제목 6">
            <a:extLst>
              <a:ext uri="{FF2B5EF4-FFF2-40B4-BE49-F238E27FC236}">
                <a16:creationId xmlns:a16="http://schemas.microsoft.com/office/drawing/2014/main" id="{7F71397F-B561-BF58-A238-D07DD954AC68}"/>
              </a:ext>
            </a:extLst>
          </p:cNvPr>
          <p:cNvSpPr txBox="1">
            <a:spLocks/>
          </p:cNvSpPr>
          <p:nvPr/>
        </p:nvSpPr>
        <p:spPr>
          <a:xfrm>
            <a:off x="905719" y="606175"/>
            <a:ext cx="10888494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dirty="0">
                <a:solidFill>
                  <a:srgbClr val="595959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목차</a:t>
            </a:r>
          </a:p>
        </p:txBody>
      </p:sp>
      <p:sp>
        <p:nvSpPr>
          <p:cNvPr id="13" name="TextBox 5">
            <a:extLst>
              <a:ext uri="{FF2B5EF4-FFF2-40B4-BE49-F238E27FC236}">
                <a16:creationId xmlns:a16="http://schemas.microsoft.com/office/drawing/2014/main" id="{782675C5-6466-11A1-431D-9E4CEACE15BD}"/>
              </a:ext>
            </a:extLst>
          </p:cNvPr>
          <p:cNvSpPr txBox="1"/>
          <p:nvPr/>
        </p:nvSpPr>
        <p:spPr>
          <a:xfrm>
            <a:off x="12916576" y="7441881"/>
            <a:ext cx="4343400" cy="52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>
              <a:lnSpc>
                <a:spcPct val="117029"/>
              </a:lnSpc>
            </a:pPr>
            <a:r>
              <a:rPr lang="ko-KR" altLang="en-US" sz="5400" b="0" i="0" u="none" strike="noStrike" dirty="0">
                <a:solidFill>
                  <a:srgbClr val="595959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  <a:cs typeface="Calibri"/>
              </a:rPr>
              <a:t>마무리</a:t>
            </a:r>
            <a:endParaRPr lang="ko-KR" sz="5400" b="0" i="0" u="none" strike="noStrike" dirty="0">
              <a:solidFill>
                <a:srgbClr val="595959"/>
              </a:solidFill>
              <a:latin typeface="CJ ONLYONE NEW 제목 Bold" panose="00000800000000000000" pitchFamily="2" charset="-127"/>
              <a:ea typeface="CJ ONLYONE NEW 제목 Bold" panose="00000800000000000000" pitchFamily="2" charset="-127"/>
              <a:cs typeface="Calibri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8E3F2F5-5B28-6F7C-9972-A77E7729A86D}"/>
              </a:ext>
            </a:extLst>
          </p:cNvPr>
          <p:cNvSpPr/>
          <p:nvPr/>
        </p:nvSpPr>
        <p:spPr>
          <a:xfrm>
            <a:off x="1512419" y="7797647"/>
            <a:ext cx="1379175" cy="319862"/>
          </a:xfrm>
          <a:prstGeom prst="rect">
            <a:avLst/>
          </a:prstGeom>
          <a:solidFill>
            <a:srgbClr val="775EEE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CJ ONLYONE NEW 제목 Bold" panose="00000800000000000000" pitchFamily="2" charset="-127"/>
              <a:ea typeface="CJ ONLYONE NEW 제목 Bold" panose="00000800000000000000" pitchFamily="2" charset="-127"/>
            </a:endParaRPr>
          </a:p>
        </p:txBody>
      </p:sp>
      <p:sp>
        <p:nvSpPr>
          <p:cNvPr id="17" name="TextBox 9">
            <a:extLst>
              <a:ext uri="{FF2B5EF4-FFF2-40B4-BE49-F238E27FC236}">
                <a16:creationId xmlns:a16="http://schemas.microsoft.com/office/drawing/2014/main" id="{4374D013-253F-6A7B-59E5-1C9A7473903B}"/>
              </a:ext>
            </a:extLst>
          </p:cNvPr>
          <p:cNvSpPr txBox="1"/>
          <p:nvPr/>
        </p:nvSpPr>
        <p:spPr>
          <a:xfrm>
            <a:off x="1071200" y="6532403"/>
            <a:ext cx="2311400" cy="2374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7029"/>
              </a:lnSpc>
            </a:pPr>
            <a:r>
              <a:rPr lang="en-US" sz="7200" dirty="0">
                <a:solidFill>
                  <a:srgbClr val="8B76F1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03</a:t>
            </a:r>
            <a:endParaRPr lang="en-US" sz="7200" b="0" i="0" u="none" strike="noStrike" dirty="0">
              <a:solidFill>
                <a:srgbClr val="8B76F1"/>
              </a:solidFill>
              <a:latin typeface="CJ ONLYONE NEW 제목 Bold" panose="00000800000000000000" pitchFamily="2" charset="-127"/>
              <a:ea typeface="CJ ONLYONE NEW 제목 Bold" panose="00000800000000000000" pitchFamily="2" charset="-127"/>
            </a:endParaRPr>
          </a:p>
        </p:txBody>
      </p:sp>
      <p:sp>
        <p:nvSpPr>
          <p:cNvPr id="18" name="TextBox 5">
            <a:extLst>
              <a:ext uri="{FF2B5EF4-FFF2-40B4-BE49-F238E27FC236}">
                <a16:creationId xmlns:a16="http://schemas.microsoft.com/office/drawing/2014/main" id="{2ABA148C-5796-F88C-01F1-FB861A21353E}"/>
              </a:ext>
            </a:extLst>
          </p:cNvPr>
          <p:cNvSpPr txBox="1"/>
          <p:nvPr/>
        </p:nvSpPr>
        <p:spPr>
          <a:xfrm>
            <a:off x="3516436" y="7454616"/>
            <a:ext cx="4343400" cy="52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7029"/>
              </a:lnSpc>
            </a:pPr>
            <a:r>
              <a:rPr lang="en-US" altLang="ko-KR" sz="5400" dirty="0">
                <a:solidFill>
                  <a:srgbClr val="8B76F1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  <a:cs typeface="Calibri"/>
              </a:rPr>
              <a:t>PROD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CD74A6E-9D85-978E-26DB-CDDBBDF0C8FA}"/>
              </a:ext>
            </a:extLst>
          </p:cNvPr>
          <p:cNvSpPr/>
          <p:nvPr/>
        </p:nvSpPr>
        <p:spPr>
          <a:xfrm>
            <a:off x="1504426" y="5974454"/>
            <a:ext cx="1379175" cy="319862"/>
          </a:xfrm>
          <a:prstGeom prst="rect">
            <a:avLst/>
          </a:prstGeom>
          <a:solidFill>
            <a:srgbClr val="775EEE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CJ ONLYONE NEW 제목 Bold" panose="00000800000000000000" pitchFamily="2" charset="-127"/>
              <a:ea typeface="CJ ONLYONE NEW 제목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E08DC73-B379-B862-2066-2EC0A4C535E0}"/>
              </a:ext>
            </a:extLst>
          </p:cNvPr>
          <p:cNvSpPr/>
          <p:nvPr/>
        </p:nvSpPr>
        <p:spPr>
          <a:xfrm>
            <a:off x="10825539" y="7789341"/>
            <a:ext cx="1379175" cy="319862"/>
          </a:xfrm>
          <a:prstGeom prst="rect">
            <a:avLst/>
          </a:prstGeom>
          <a:solidFill>
            <a:srgbClr val="775EEE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CJ ONLYONE NEW 제목 Bold" panose="00000800000000000000" pitchFamily="2" charset="-127"/>
              <a:ea typeface="CJ ONLYONE NEW 제목 Bold" panose="00000800000000000000" pitchFamily="2" charset="-127"/>
            </a:endParaRPr>
          </a:p>
        </p:txBody>
      </p:sp>
      <p:sp>
        <p:nvSpPr>
          <p:cNvPr id="19" name="TextBox 5">
            <a:extLst>
              <a:ext uri="{FF2B5EF4-FFF2-40B4-BE49-F238E27FC236}">
                <a16:creationId xmlns:a16="http://schemas.microsoft.com/office/drawing/2014/main" id="{365EB097-767F-1C86-27E6-50F03D769857}"/>
              </a:ext>
            </a:extLst>
          </p:cNvPr>
          <p:cNvSpPr txBox="1"/>
          <p:nvPr/>
        </p:nvSpPr>
        <p:spPr>
          <a:xfrm>
            <a:off x="3508443" y="5631423"/>
            <a:ext cx="4343400" cy="52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7029"/>
              </a:lnSpc>
            </a:pPr>
            <a:r>
              <a:rPr lang="en-US" altLang="ko-KR" sz="5400" dirty="0">
                <a:solidFill>
                  <a:srgbClr val="8B76F1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  <a:cs typeface="Calibri"/>
              </a:rPr>
              <a:t>DEV/QA</a:t>
            </a:r>
          </a:p>
        </p:txBody>
      </p:sp>
      <p:sp>
        <p:nvSpPr>
          <p:cNvPr id="20" name="TextBox 9">
            <a:extLst>
              <a:ext uri="{FF2B5EF4-FFF2-40B4-BE49-F238E27FC236}">
                <a16:creationId xmlns:a16="http://schemas.microsoft.com/office/drawing/2014/main" id="{8D41AFEA-5314-712C-0F6E-D5491843A1DF}"/>
              </a:ext>
            </a:extLst>
          </p:cNvPr>
          <p:cNvSpPr txBox="1"/>
          <p:nvPr/>
        </p:nvSpPr>
        <p:spPr>
          <a:xfrm>
            <a:off x="1063207" y="4709210"/>
            <a:ext cx="2311400" cy="2374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7029"/>
              </a:lnSpc>
            </a:pPr>
            <a:r>
              <a:rPr lang="en-US" sz="7200" dirty="0">
                <a:solidFill>
                  <a:srgbClr val="8B76F1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02</a:t>
            </a:r>
            <a:endParaRPr lang="en-US" sz="7200" b="0" i="0" u="none" strike="noStrike" dirty="0">
              <a:solidFill>
                <a:srgbClr val="8B76F1"/>
              </a:solidFill>
              <a:latin typeface="CJ ONLYONE NEW 제목 Bold" panose="00000800000000000000" pitchFamily="2" charset="-127"/>
              <a:ea typeface="CJ ONLYONE NEW 제목 Bold" panose="00000800000000000000" pitchFamily="2" charset="-127"/>
            </a:endParaRPr>
          </a:p>
        </p:txBody>
      </p:sp>
      <p:sp>
        <p:nvSpPr>
          <p:cNvPr id="52" name="TextBox 9">
            <a:extLst>
              <a:ext uri="{FF2B5EF4-FFF2-40B4-BE49-F238E27FC236}">
                <a16:creationId xmlns:a16="http://schemas.microsoft.com/office/drawing/2014/main" id="{70086AC6-527B-2BF7-BA08-E8DAB72BB696}"/>
              </a:ext>
            </a:extLst>
          </p:cNvPr>
          <p:cNvSpPr txBox="1"/>
          <p:nvPr/>
        </p:nvSpPr>
        <p:spPr>
          <a:xfrm>
            <a:off x="10359427" y="2863600"/>
            <a:ext cx="2311400" cy="2374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7029"/>
              </a:lnSpc>
            </a:pPr>
            <a:r>
              <a:rPr lang="en-US" sz="7200" dirty="0">
                <a:solidFill>
                  <a:srgbClr val="8B76F1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04</a:t>
            </a:r>
            <a:endParaRPr lang="en-US" sz="7200" b="0" i="0" u="none" strike="noStrike" dirty="0">
              <a:solidFill>
                <a:srgbClr val="8B76F1"/>
              </a:solidFill>
              <a:latin typeface="CJ ONLYONE NEW 제목 Bold" panose="00000800000000000000" pitchFamily="2" charset="-127"/>
              <a:ea typeface="CJ ONLYONE NEW 제목 Bold" panose="00000800000000000000" pitchFamily="2" charset="-127"/>
            </a:endParaRPr>
          </a:p>
        </p:txBody>
      </p:sp>
      <p:sp>
        <p:nvSpPr>
          <p:cNvPr id="60" name="TextBox 9">
            <a:extLst>
              <a:ext uri="{FF2B5EF4-FFF2-40B4-BE49-F238E27FC236}">
                <a16:creationId xmlns:a16="http://schemas.microsoft.com/office/drawing/2014/main" id="{0054F184-AAF5-B37F-C09C-B4389DC90259}"/>
              </a:ext>
            </a:extLst>
          </p:cNvPr>
          <p:cNvSpPr txBox="1"/>
          <p:nvPr/>
        </p:nvSpPr>
        <p:spPr>
          <a:xfrm>
            <a:off x="10336321" y="4692472"/>
            <a:ext cx="2311400" cy="2374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7029"/>
              </a:lnSpc>
            </a:pPr>
            <a:r>
              <a:rPr lang="en-US" sz="7200" dirty="0">
                <a:solidFill>
                  <a:srgbClr val="8B76F1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05</a:t>
            </a:r>
            <a:endParaRPr lang="en-US" sz="7200" b="0" i="0" u="none" strike="noStrike" dirty="0">
              <a:solidFill>
                <a:srgbClr val="8B76F1"/>
              </a:solidFill>
              <a:latin typeface="CJ ONLYONE NEW 제목 Bold" panose="00000800000000000000" pitchFamily="2" charset="-127"/>
              <a:ea typeface="CJ ONLYONE NEW 제목 Bold" panose="00000800000000000000" pitchFamily="2" charset="-127"/>
            </a:endParaRPr>
          </a:p>
        </p:txBody>
      </p:sp>
      <p:sp>
        <p:nvSpPr>
          <p:cNvPr id="11" name="TextBox 9">
            <a:extLst>
              <a:ext uri="{FF2B5EF4-FFF2-40B4-BE49-F238E27FC236}">
                <a16:creationId xmlns:a16="http://schemas.microsoft.com/office/drawing/2014/main" id="{E5BED7DF-2130-BA70-3F38-8AB667919064}"/>
              </a:ext>
            </a:extLst>
          </p:cNvPr>
          <p:cNvSpPr txBox="1"/>
          <p:nvPr/>
        </p:nvSpPr>
        <p:spPr>
          <a:xfrm>
            <a:off x="10344314" y="6515665"/>
            <a:ext cx="2311400" cy="2374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7029"/>
              </a:lnSpc>
            </a:pPr>
            <a:r>
              <a:rPr lang="en-US" sz="7200" dirty="0">
                <a:solidFill>
                  <a:srgbClr val="595959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06</a:t>
            </a:r>
            <a:endParaRPr lang="en-US" sz="7200" b="0" i="0" u="none" strike="noStrike" dirty="0">
              <a:solidFill>
                <a:srgbClr val="595959"/>
              </a:solidFill>
              <a:latin typeface="CJ ONLYONE NEW 제목 Bold" panose="00000800000000000000" pitchFamily="2" charset="-127"/>
              <a:ea typeface="CJ ONLYONE NEW 제목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107354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1BC423-4C30-8E19-C76B-8CB0609DDC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999EDB3-EA50-4F59-9C8B-4A2977065B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11" name="제목 6">
            <a:extLst>
              <a:ext uri="{FF2B5EF4-FFF2-40B4-BE49-F238E27FC236}">
                <a16:creationId xmlns:a16="http://schemas.microsoft.com/office/drawing/2014/main" id="{625FB66B-4D99-A3E9-0556-8D1D66836FFF}"/>
              </a:ext>
            </a:extLst>
          </p:cNvPr>
          <p:cNvSpPr txBox="1">
            <a:spLocks/>
          </p:cNvSpPr>
          <p:nvPr/>
        </p:nvSpPr>
        <p:spPr>
          <a:xfrm>
            <a:off x="905719" y="606175"/>
            <a:ext cx="10888494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dirty="0">
                <a:solidFill>
                  <a:srgbClr val="595959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시행착오</a:t>
            </a:r>
          </a:p>
        </p:txBody>
      </p:sp>
      <p:sp>
        <p:nvSpPr>
          <p:cNvPr id="7" name="모서리가 둥근 직사각형 6"/>
          <p:cNvSpPr/>
          <p:nvPr/>
        </p:nvSpPr>
        <p:spPr>
          <a:xfrm>
            <a:off x="1052508" y="2891474"/>
            <a:ext cx="2725742" cy="155167"/>
          </a:xfrm>
          <a:prstGeom prst="roundRect">
            <a:avLst/>
          </a:prstGeom>
          <a:solidFill>
            <a:srgbClr val="E4DF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216CD6-712C-32D8-31A3-DB410AFDA14F}"/>
              </a:ext>
            </a:extLst>
          </p:cNvPr>
          <p:cNvSpPr txBox="1"/>
          <p:nvPr/>
        </p:nvSpPr>
        <p:spPr>
          <a:xfrm>
            <a:off x="1143094" y="2495336"/>
            <a:ext cx="29499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Datadog </a:t>
            </a:r>
            <a:r>
              <a:rPr lang="ko-KR" altLang="en-US" sz="32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연동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BC5D8B7-95BE-6927-36A8-628E045AB561}"/>
              </a:ext>
            </a:extLst>
          </p:cNvPr>
          <p:cNvSpPr txBox="1"/>
          <p:nvPr/>
        </p:nvSpPr>
        <p:spPr>
          <a:xfrm>
            <a:off x="15444857" y="1177675"/>
            <a:ext cx="16510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8770"/>
              </a:lnSpc>
            </a:pPr>
            <a:r>
              <a:rPr lang="en-US" altLang="ko-KR" sz="1900" b="0" i="0" u="none" strike="noStrike" dirty="0">
                <a:solidFill>
                  <a:srgbClr val="595959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0</a:t>
            </a:r>
            <a:r>
              <a:rPr lang="en-US" altLang="ko-KR" sz="1900" dirty="0">
                <a:solidFill>
                  <a:srgbClr val="595959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6 </a:t>
            </a:r>
            <a:r>
              <a:rPr lang="ko-KR" altLang="en-US" sz="1900" dirty="0">
                <a:solidFill>
                  <a:srgbClr val="595959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마무리</a:t>
            </a:r>
            <a:endParaRPr lang="ko-KR" altLang="en-US" sz="1900" b="0" i="0" u="none" strike="noStrike" dirty="0">
              <a:solidFill>
                <a:srgbClr val="595959"/>
              </a:solidFill>
              <a:latin typeface="CJ ONLYONE NEW 제목 Bold" panose="00000800000000000000" pitchFamily="2" charset="-127"/>
              <a:ea typeface="CJ ONLYONE NEW 제목 Bold" panose="00000800000000000000" pitchFamily="2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5426FB39-8A90-7D1F-2188-A4160A98A0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9031" y="3736318"/>
            <a:ext cx="10072386" cy="4607581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078911B2-6A07-BAFA-56F1-D3E78C0DCB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9369" y="6116308"/>
            <a:ext cx="1456715" cy="379742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EB085168-91B1-6248-D4DC-44C363BB86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9031" y="3736318"/>
            <a:ext cx="10072386" cy="4613884"/>
          </a:xfrm>
          <a:prstGeom prst="rect">
            <a:avLst/>
          </a:prstGeom>
        </p:spPr>
      </p:pic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EE573A89-81D6-FB87-D0C0-FFACF6DFB9A8}"/>
              </a:ext>
            </a:extLst>
          </p:cNvPr>
          <p:cNvSpPr/>
          <p:nvPr/>
        </p:nvSpPr>
        <p:spPr>
          <a:xfrm>
            <a:off x="7629369" y="5086350"/>
            <a:ext cx="2968781" cy="436892"/>
          </a:xfrm>
          <a:prstGeom prst="roundRect">
            <a:avLst/>
          </a:prstGeom>
          <a:noFill/>
          <a:ln w="57150">
            <a:solidFill>
              <a:srgbClr val="8C4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D0BCCDB2-D166-5BB2-DF5B-CAC8C82B3C4E}"/>
              </a:ext>
            </a:extLst>
          </p:cNvPr>
          <p:cNvSpPr/>
          <p:nvPr/>
        </p:nvSpPr>
        <p:spPr>
          <a:xfrm>
            <a:off x="7490460" y="5981700"/>
            <a:ext cx="1653540" cy="647700"/>
          </a:xfrm>
          <a:prstGeom prst="roundRect">
            <a:avLst/>
          </a:prstGeom>
          <a:noFill/>
          <a:ln w="57150">
            <a:solidFill>
              <a:srgbClr val="8C4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5798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32" grpId="0" animBg="1"/>
      <p:bldP spid="32" grpId="1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42E105-0760-69F8-E058-E593B7D58B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DA8C762-D482-3677-3689-36BDC0DC4A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3029" y="5267586"/>
            <a:ext cx="10126061" cy="246119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E44156E-AEDD-AED3-7769-A2907565F8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5463" y="5237628"/>
            <a:ext cx="10139027" cy="2471563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851F783-2E21-09AF-A558-DEB710A090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11" name="제목 6">
            <a:extLst>
              <a:ext uri="{FF2B5EF4-FFF2-40B4-BE49-F238E27FC236}">
                <a16:creationId xmlns:a16="http://schemas.microsoft.com/office/drawing/2014/main" id="{F4557751-53B3-2527-1808-0E401CD42A1B}"/>
              </a:ext>
            </a:extLst>
          </p:cNvPr>
          <p:cNvSpPr txBox="1">
            <a:spLocks/>
          </p:cNvSpPr>
          <p:nvPr/>
        </p:nvSpPr>
        <p:spPr>
          <a:xfrm>
            <a:off x="905719" y="606175"/>
            <a:ext cx="10888494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dirty="0">
                <a:solidFill>
                  <a:srgbClr val="595959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시행착오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E4D93905-84E7-EE25-600C-AE97BA5F49A5}"/>
              </a:ext>
            </a:extLst>
          </p:cNvPr>
          <p:cNvSpPr/>
          <p:nvPr/>
        </p:nvSpPr>
        <p:spPr>
          <a:xfrm>
            <a:off x="1052508" y="2891474"/>
            <a:ext cx="2725742" cy="155167"/>
          </a:xfrm>
          <a:prstGeom prst="roundRect">
            <a:avLst/>
          </a:prstGeom>
          <a:solidFill>
            <a:srgbClr val="E4DF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92346E-5138-04A2-E486-146B467CE5EC}"/>
              </a:ext>
            </a:extLst>
          </p:cNvPr>
          <p:cNvSpPr txBox="1"/>
          <p:nvPr/>
        </p:nvSpPr>
        <p:spPr>
          <a:xfrm>
            <a:off x="1143094" y="2495336"/>
            <a:ext cx="29499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Datadog </a:t>
            </a:r>
            <a:r>
              <a:rPr lang="ko-KR" altLang="en-US" sz="32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연동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8CC8C9D-FF3A-0545-82B4-BE421EC98334}"/>
              </a:ext>
            </a:extLst>
          </p:cNvPr>
          <p:cNvSpPr txBox="1"/>
          <p:nvPr/>
        </p:nvSpPr>
        <p:spPr>
          <a:xfrm>
            <a:off x="15444857" y="1177675"/>
            <a:ext cx="16510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8770"/>
              </a:lnSpc>
            </a:pPr>
            <a:r>
              <a:rPr lang="en-US" altLang="ko-KR" sz="1900" b="0" i="0" u="none" strike="noStrike" dirty="0">
                <a:solidFill>
                  <a:srgbClr val="595959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0</a:t>
            </a:r>
            <a:r>
              <a:rPr lang="en-US" altLang="ko-KR" sz="1900" dirty="0">
                <a:solidFill>
                  <a:srgbClr val="595959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6 </a:t>
            </a:r>
            <a:r>
              <a:rPr lang="ko-KR" altLang="en-US" sz="1900" dirty="0">
                <a:solidFill>
                  <a:srgbClr val="595959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마무리</a:t>
            </a:r>
            <a:endParaRPr lang="ko-KR" altLang="en-US" sz="1900" b="0" i="0" u="none" strike="noStrike" dirty="0">
              <a:solidFill>
                <a:srgbClr val="595959"/>
              </a:solidFill>
              <a:latin typeface="CJ ONLYONE NEW 제목 Bold" panose="00000800000000000000" pitchFamily="2" charset="-127"/>
              <a:ea typeface="CJ ONLYONE NEW 제목 Bold" panose="00000800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3788E8B-3EE4-0FF5-A2E4-51D89C8F3421}"/>
              </a:ext>
            </a:extLst>
          </p:cNvPr>
          <p:cNvSpPr txBox="1"/>
          <p:nvPr/>
        </p:nvSpPr>
        <p:spPr>
          <a:xfrm>
            <a:off x="5873140" y="3570227"/>
            <a:ext cx="6541720" cy="12513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en-US" altLang="ko-KR" sz="28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• </a:t>
            </a:r>
            <a:r>
              <a:rPr lang="ko-KR" altLang="en-US" sz="28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사이드카 방식의 </a:t>
            </a:r>
            <a:r>
              <a:rPr lang="en-US" altLang="ko-KR" sz="28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Datadog agent </a:t>
            </a:r>
            <a:r>
              <a:rPr lang="ko-KR" altLang="en-US" sz="28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설치 시</a:t>
            </a:r>
            <a:endParaRPr lang="en-US" altLang="ko-KR" sz="2800" dirty="0">
              <a:latin typeface="CJ ONLYONE NEW 본문 Regular" panose="00000500000000000000" pitchFamily="2" charset="-127"/>
              <a:ea typeface="CJ ONLYONE NEW 본문 Regular" panose="00000500000000000000" pitchFamily="2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28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• </a:t>
            </a:r>
            <a:r>
              <a:rPr lang="ko-KR" altLang="en-US" sz="28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태스크 정의 </a:t>
            </a:r>
            <a:r>
              <a:rPr lang="en-US" altLang="ko-KR" sz="28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-&gt; </a:t>
            </a:r>
            <a:r>
              <a:rPr lang="ko-KR" altLang="en-US" sz="28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추가 컨테이너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01EEAEC-4139-5D04-5D62-3783EAFA6B21}"/>
              </a:ext>
            </a:extLst>
          </p:cNvPr>
          <p:cNvSpPr txBox="1"/>
          <p:nvPr/>
        </p:nvSpPr>
        <p:spPr>
          <a:xfrm>
            <a:off x="10058399" y="8441155"/>
            <a:ext cx="4269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US1 </a:t>
            </a:r>
            <a:r>
              <a:rPr lang="ko-KR" altLang="en-US" sz="24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계정에 해당하는 기본값</a:t>
            </a: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3707174E-C53A-6EC0-5045-B2A7735959FA}"/>
              </a:ext>
            </a:extLst>
          </p:cNvPr>
          <p:cNvCxnSpPr>
            <a:cxnSpLocks/>
          </p:cNvCxnSpPr>
          <p:nvPr/>
        </p:nvCxnSpPr>
        <p:spPr>
          <a:xfrm>
            <a:off x="11545293" y="7647277"/>
            <a:ext cx="0" cy="658523"/>
          </a:xfrm>
          <a:prstGeom prst="line">
            <a:avLst/>
          </a:prstGeom>
          <a:ln w="57150">
            <a:solidFill>
              <a:srgbClr val="8C4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8031B2FF-7EA7-A56F-0BF2-BE1651A870DF}"/>
              </a:ext>
            </a:extLst>
          </p:cNvPr>
          <p:cNvSpPr/>
          <p:nvPr/>
        </p:nvSpPr>
        <p:spPr>
          <a:xfrm>
            <a:off x="10058400" y="7050257"/>
            <a:ext cx="2807669" cy="616635"/>
          </a:xfrm>
          <a:prstGeom prst="roundRect">
            <a:avLst>
              <a:gd name="adj" fmla="val 6799"/>
            </a:avLst>
          </a:prstGeom>
          <a:noFill/>
          <a:ln w="57150">
            <a:solidFill>
              <a:srgbClr val="8C4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1F65574B-2A04-B566-5C4A-E30402FB5E47}"/>
              </a:ext>
            </a:extLst>
          </p:cNvPr>
          <p:cNvSpPr/>
          <p:nvPr/>
        </p:nvSpPr>
        <p:spPr>
          <a:xfrm>
            <a:off x="11430993" y="8144878"/>
            <a:ext cx="228600" cy="228600"/>
          </a:xfrm>
          <a:prstGeom prst="ellipse">
            <a:avLst/>
          </a:prstGeom>
          <a:solidFill>
            <a:srgbClr val="8C4FFF"/>
          </a:solidFill>
          <a:ln>
            <a:solidFill>
              <a:srgbClr val="8C4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9126C33-3086-F0B1-E416-D7369E9DFD9F}"/>
              </a:ext>
            </a:extLst>
          </p:cNvPr>
          <p:cNvSpPr txBox="1"/>
          <p:nvPr/>
        </p:nvSpPr>
        <p:spPr>
          <a:xfrm>
            <a:off x="10058398" y="8441154"/>
            <a:ext cx="4269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US5 </a:t>
            </a:r>
            <a:r>
              <a:rPr lang="ko-KR" altLang="en-US" sz="24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계정에 해당하는 값</a:t>
            </a:r>
          </a:p>
        </p:txBody>
      </p:sp>
    </p:spTree>
    <p:extLst>
      <p:ext uri="{BB962C8B-B14F-4D97-AF65-F5344CB8AC3E}">
        <p14:creationId xmlns:p14="http://schemas.microsoft.com/office/powerpoint/2010/main" val="983249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3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560037F-032E-D981-B293-D602EFB3A9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9" name="제목 6">
            <a:extLst>
              <a:ext uri="{FF2B5EF4-FFF2-40B4-BE49-F238E27FC236}">
                <a16:creationId xmlns:a16="http://schemas.microsoft.com/office/drawing/2014/main" id="{E85451A6-A680-8B63-7030-F2372FCE8891}"/>
              </a:ext>
            </a:extLst>
          </p:cNvPr>
          <p:cNvSpPr txBox="1">
            <a:spLocks/>
          </p:cNvSpPr>
          <p:nvPr/>
        </p:nvSpPr>
        <p:spPr>
          <a:xfrm>
            <a:off x="905719" y="606175"/>
            <a:ext cx="10888494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>
                <a:solidFill>
                  <a:srgbClr val="595959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인턴십 후기</a:t>
            </a:r>
            <a:endParaRPr lang="ko-KR" altLang="en-US" dirty="0">
              <a:solidFill>
                <a:srgbClr val="595959"/>
              </a:solidFill>
              <a:latin typeface="CJ ONLYONE NEW 제목 Bold" panose="00000800000000000000" pitchFamily="2" charset="-127"/>
              <a:ea typeface="CJ ONLYONE NEW 제목 Bold" panose="000008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A1C74B-43E4-580A-892B-17468BD44219}"/>
              </a:ext>
            </a:extLst>
          </p:cNvPr>
          <p:cNvSpPr txBox="1"/>
          <p:nvPr/>
        </p:nvSpPr>
        <p:spPr>
          <a:xfrm>
            <a:off x="15444857" y="1177675"/>
            <a:ext cx="16510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8770"/>
              </a:lnSpc>
            </a:pPr>
            <a:r>
              <a:rPr lang="en-US" altLang="ko-KR" sz="1900" b="0" i="0" u="none" strike="noStrike" dirty="0">
                <a:solidFill>
                  <a:srgbClr val="595959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0</a:t>
            </a:r>
            <a:r>
              <a:rPr lang="en-US" altLang="ko-KR" sz="1900" dirty="0">
                <a:solidFill>
                  <a:srgbClr val="595959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6 </a:t>
            </a:r>
            <a:r>
              <a:rPr lang="ko-KR" altLang="en-US" sz="1900" dirty="0">
                <a:solidFill>
                  <a:srgbClr val="595959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마무리</a:t>
            </a:r>
            <a:endParaRPr lang="ko-KR" altLang="en-US" sz="1900" b="0" i="0" u="none" strike="noStrike" dirty="0">
              <a:solidFill>
                <a:srgbClr val="595959"/>
              </a:solidFill>
              <a:latin typeface="CJ ONLYONE NEW 제목 Bold" panose="00000800000000000000" pitchFamily="2" charset="-127"/>
              <a:ea typeface="CJ ONLYONE NEW 제목 Bold" panose="00000800000000000000" pitchFamily="2" charset="-127"/>
            </a:endParaRPr>
          </a:p>
        </p:txBody>
      </p:sp>
      <p:sp>
        <p:nvSpPr>
          <p:cNvPr id="11" name="TextBox 10">
            <a:hlinkClick r:id="rId3"/>
            <a:extLst>
              <a:ext uri="{FF2B5EF4-FFF2-40B4-BE49-F238E27FC236}">
                <a16:creationId xmlns:a16="http://schemas.microsoft.com/office/drawing/2014/main" id="{90C89DD4-982F-9827-06E0-7172E114A4C3}"/>
              </a:ext>
            </a:extLst>
          </p:cNvPr>
          <p:cNvSpPr txBox="1"/>
          <p:nvPr/>
        </p:nvSpPr>
        <p:spPr>
          <a:xfrm>
            <a:off x="12423599" y="2934261"/>
            <a:ext cx="4886561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600" dirty="0">
                <a:solidFill>
                  <a:schemeClr val="bg1"/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https://olive0-druwa.com</a:t>
            </a:r>
            <a:endParaRPr lang="ko-KR" altLang="en-US" sz="9600" dirty="0">
              <a:solidFill>
                <a:schemeClr val="bg1"/>
              </a:solidFill>
              <a:latin typeface="CJ ONLYONE NEW 본문 Regular" panose="00000500000000000000" pitchFamily="2" charset="-127"/>
              <a:ea typeface="CJ ONLYONE NEW 본문 Regular" panose="00000500000000000000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23732" y="4274127"/>
            <a:ext cx="6368768" cy="3942580"/>
          </a:xfrm>
          <a:prstGeom prst="rect">
            <a:avLst/>
          </a:prstGeom>
          <a:ln w="38100">
            <a:solidFill>
              <a:srgbClr val="8C4FFF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9D92A12-CAC0-BF73-A8B9-4319944EE7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90139" y="4274127"/>
            <a:ext cx="6332022" cy="3942580"/>
          </a:xfrm>
          <a:prstGeom prst="rect">
            <a:avLst/>
          </a:prstGeom>
          <a:ln w="38100">
            <a:solidFill>
              <a:srgbClr val="8C4FFF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DCFEAE7-6C62-42F1-5B17-F1EC47B8096E}"/>
              </a:ext>
            </a:extLst>
          </p:cNvPr>
          <p:cNvSpPr txBox="1"/>
          <p:nvPr/>
        </p:nvSpPr>
        <p:spPr>
          <a:xfrm>
            <a:off x="2335150" y="3237637"/>
            <a:ext cx="5842000" cy="6480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en-US" altLang="ko-KR" sz="280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CGV</a:t>
            </a:r>
            <a:r>
              <a:rPr lang="ko-KR" altLang="en-US" sz="28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 인프라 개선 경험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C73EFB-6F91-28B7-D7F7-26C206E73D73}"/>
              </a:ext>
            </a:extLst>
          </p:cNvPr>
          <p:cNvSpPr txBox="1"/>
          <p:nvPr/>
        </p:nvSpPr>
        <p:spPr>
          <a:xfrm>
            <a:off x="10087116" y="3237637"/>
            <a:ext cx="5842000" cy="6480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en-US" altLang="ko-KR" sz="28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O’CLOUD </a:t>
            </a:r>
            <a:r>
              <a:rPr lang="ko-KR" altLang="en-US" sz="28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사업</a:t>
            </a:r>
          </a:p>
        </p:txBody>
      </p:sp>
    </p:spTree>
    <p:extLst>
      <p:ext uri="{BB962C8B-B14F-4D97-AF65-F5344CB8AC3E}">
        <p14:creationId xmlns:p14="http://schemas.microsoft.com/office/powerpoint/2010/main" val="16647900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75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348242" y="3494751"/>
            <a:ext cx="5238595" cy="4221046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8770"/>
              </a:lnSpc>
            </a:pPr>
            <a:r>
              <a:rPr lang="ko-KR" altLang="en-US" sz="9600">
                <a:solidFill>
                  <a:srgbClr val="FFFFFF"/>
                </a:solidFill>
                <a:latin typeface="CJ ONLYONE NEW 제목 Medium" panose="00000600000000000000" pitchFamily="2" charset="-127"/>
                <a:ea typeface="CJ ONLYONE NEW 제목 Medium" panose="00000600000000000000" pitchFamily="2" charset="-127"/>
              </a:rPr>
              <a:t>Q&amp;A</a:t>
            </a:r>
            <a:endParaRPr lang="en-US" sz="9600" b="0" i="0" u="none" strike="noStrike">
              <a:solidFill>
                <a:srgbClr val="FFFFFF"/>
              </a:solidFill>
              <a:latin typeface="CJ ONLYONE NEW 제목 Medium" panose="00000600000000000000" pitchFamily="2" charset="-127"/>
              <a:ea typeface="CJ ONLYONE NEW 제목 Medium" panose="00000600000000000000" pitchFamily="2" charset="-127"/>
            </a:endParaRPr>
          </a:p>
        </p:txBody>
      </p:sp>
      <p:sp>
        <p:nvSpPr>
          <p:cNvPr id="3" name="TextBox 5">
            <a:extLst>
              <a:ext uri="{FF2B5EF4-FFF2-40B4-BE49-F238E27FC236}">
                <a16:creationId xmlns:a16="http://schemas.microsoft.com/office/drawing/2014/main" id="{2DA0168B-54AA-D04C-AF04-4586C54CC17D}"/>
              </a:ext>
            </a:extLst>
          </p:cNvPr>
          <p:cNvSpPr txBox="1"/>
          <p:nvPr/>
        </p:nvSpPr>
        <p:spPr>
          <a:xfrm>
            <a:off x="755042" y="1134782"/>
            <a:ext cx="40640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>
              <a:lnSpc>
                <a:spcPct val="178450"/>
              </a:lnSpc>
            </a:pPr>
            <a:r>
              <a:rPr lang="en-US" altLang="ko-KR" sz="2000" b="1" spc="-100" dirty="0">
                <a:solidFill>
                  <a:srgbClr val="FFFFFF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2024 </a:t>
            </a:r>
            <a:r>
              <a:rPr lang="ko-KR" altLang="en-US" sz="2000" b="1" spc="-100" dirty="0">
                <a:solidFill>
                  <a:srgbClr val="FFFFFF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하반기 신입 공채</a:t>
            </a:r>
            <a:endParaRPr lang="en-US" sz="2000" b="0" i="0" u="none" strike="noStrike" spc="-100" dirty="0">
              <a:solidFill>
                <a:srgbClr val="FFFFFF"/>
              </a:solidFill>
              <a:latin typeface="CJ ONLYONE NEW 제목 Bold" panose="00000800000000000000" pitchFamily="2" charset="-127"/>
              <a:ea typeface="CJ ONLYONE NEW 제목 Bold" panose="00000800000000000000" pitchFamily="2" charset="-127"/>
            </a:endParaRPr>
          </a:p>
        </p:txBody>
      </p:sp>
      <p:sp>
        <p:nvSpPr>
          <p:cNvPr id="4" name="TextBox 7">
            <a:extLst>
              <a:ext uri="{FF2B5EF4-FFF2-40B4-BE49-F238E27FC236}">
                <a16:creationId xmlns:a16="http://schemas.microsoft.com/office/drawing/2014/main" id="{F7CF30CD-C8E3-9CAB-0DAA-D1500F879982}"/>
              </a:ext>
            </a:extLst>
          </p:cNvPr>
          <p:cNvSpPr txBox="1"/>
          <p:nvPr/>
        </p:nvSpPr>
        <p:spPr>
          <a:xfrm>
            <a:off x="7777745" y="1152743"/>
            <a:ext cx="19812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78450"/>
              </a:lnSpc>
            </a:pPr>
            <a:r>
              <a:rPr lang="ko-KR" altLang="en-US" sz="2000" spc="-100" dirty="0">
                <a:solidFill>
                  <a:srgbClr val="FFFFFF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인턴십 발표</a:t>
            </a:r>
            <a:endParaRPr lang="ko-KR" sz="2000" b="0" i="0" u="none" strike="noStrike" spc="-100" dirty="0">
              <a:solidFill>
                <a:srgbClr val="FFFFFF"/>
              </a:solidFill>
              <a:latin typeface="CJ ONLYONE NEW 제목 Bold" panose="00000800000000000000" pitchFamily="2" charset="-127"/>
              <a:ea typeface="CJ ONLYONE NEW 제목 Bold" panose="00000800000000000000" pitchFamily="2" charset="-127"/>
              <a:cs typeface="Calibri"/>
            </a:endParaRP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808BAEA1-7E93-D494-5F99-81FE8F51C12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 rot="10800000">
            <a:off x="4457700" y="1282700"/>
            <a:ext cx="2946400" cy="101600"/>
          </a:xfrm>
          <a:prstGeom prst="rect">
            <a:avLst/>
          </a:prstGeom>
        </p:spPr>
      </p:pic>
      <p:pic>
        <p:nvPicPr>
          <p:cNvPr id="6" name="Picture 9">
            <a:extLst>
              <a:ext uri="{FF2B5EF4-FFF2-40B4-BE49-F238E27FC236}">
                <a16:creationId xmlns:a16="http://schemas.microsoft.com/office/drawing/2014/main" id="{F76D7AA9-BA9F-1E6C-C0F3-9CE8D9281DB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 rot="10800000">
            <a:off x="10895340" y="1282700"/>
            <a:ext cx="2946400" cy="101600"/>
          </a:xfrm>
          <a:prstGeom prst="rect">
            <a:avLst/>
          </a:prstGeom>
        </p:spPr>
      </p:pic>
      <p:pic>
        <p:nvPicPr>
          <p:cNvPr id="7" name="Graphic 10">
            <a:extLst>
              <a:ext uri="{FF2B5EF4-FFF2-40B4-BE49-F238E27FC236}">
                <a16:creationId xmlns:a16="http://schemas.microsoft.com/office/drawing/2014/main" id="{5BA230F5-14C0-8C6A-D476-015B4338A8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471002" y="983277"/>
            <a:ext cx="2329441" cy="599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48714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42EFC87-214C-99BD-AC9F-E2200DE80D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6" name="제목 6">
            <a:extLst>
              <a:ext uri="{FF2B5EF4-FFF2-40B4-BE49-F238E27FC236}">
                <a16:creationId xmlns:a16="http://schemas.microsoft.com/office/drawing/2014/main" id="{F7849627-303A-F7EE-E6C6-38B5C02A55D6}"/>
              </a:ext>
            </a:extLst>
          </p:cNvPr>
          <p:cNvSpPr txBox="1">
            <a:spLocks/>
          </p:cNvSpPr>
          <p:nvPr/>
        </p:nvSpPr>
        <p:spPr>
          <a:xfrm>
            <a:off x="905719" y="606175"/>
            <a:ext cx="10888494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dirty="0">
                <a:solidFill>
                  <a:srgbClr val="595959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향후 계획</a:t>
            </a:r>
            <a:endParaRPr lang="ko-KR" altLang="en-US" b="1" dirty="0">
              <a:solidFill>
                <a:srgbClr val="595959"/>
              </a:solidFill>
              <a:latin typeface="CJ ONLYONE NEW 본문 Regular" panose="00000500000000000000" pitchFamily="2" charset="-127"/>
              <a:ea typeface="CJ ONLYONE NEW 본문 Regular" panose="00000500000000000000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F0FE3C5-FB3D-DAF6-F75A-A1F0326096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5604" y="4947519"/>
            <a:ext cx="2036791" cy="203679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CD07F58-B3AF-263F-4D88-BEEEBBD13A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32829" y="4947518"/>
            <a:ext cx="2036791" cy="2036791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1052508" y="2891474"/>
            <a:ext cx="7137308" cy="155371"/>
          </a:xfrm>
          <a:prstGeom prst="roundRect">
            <a:avLst/>
          </a:prstGeom>
          <a:solidFill>
            <a:srgbClr val="E4DF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216CD6-712C-32D8-31A3-DB410AFDA14F}"/>
              </a:ext>
            </a:extLst>
          </p:cNvPr>
          <p:cNvSpPr txBox="1"/>
          <p:nvPr/>
        </p:nvSpPr>
        <p:spPr>
          <a:xfrm>
            <a:off x="1143093" y="2495335"/>
            <a:ext cx="71373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S3</a:t>
            </a:r>
            <a:r>
              <a:rPr lang="ko-KR" altLang="en-US" sz="32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 </a:t>
            </a:r>
            <a:r>
              <a:rPr lang="en-US" altLang="ko-KR" sz="32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Lifecycle Policy </a:t>
            </a:r>
            <a:r>
              <a:rPr lang="ko-KR" altLang="en-US" sz="32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를 활용한</a:t>
            </a:r>
            <a:r>
              <a:rPr lang="en-US" altLang="ko-KR" sz="32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 </a:t>
            </a:r>
            <a:r>
              <a:rPr lang="ko-KR" altLang="en-US" sz="32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로그 저장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5980B9-2824-8FED-ADF2-3F8A49CBEC5B}"/>
              </a:ext>
            </a:extLst>
          </p:cNvPr>
          <p:cNvSpPr txBox="1"/>
          <p:nvPr/>
        </p:nvSpPr>
        <p:spPr>
          <a:xfrm>
            <a:off x="15444857" y="1177675"/>
            <a:ext cx="16510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8770"/>
              </a:lnSpc>
            </a:pPr>
            <a:r>
              <a:rPr lang="en-US" altLang="ko-KR" sz="1900" b="0" i="0" u="none" strike="noStrike" dirty="0">
                <a:solidFill>
                  <a:srgbClr val="595959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0</a:t>
            </a:r>
            <a:r>
              <a:rPr lang="en-US" altLang="ko-KR" sz="1900" dirty="0">
                <a:solidFill>
                  <a:srgbClr val="595959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6 </a:t>
            </a:r>
            <a:r>
              <a:rPr lang="ko-KR" altLang="en-US" sz="1900" dirty="0">
                <a:solidFill>
                  <a:srgbClr val="595959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마무리</a:t>
            </a:r>
            <a:endParaRPr lang="ko-KR" altLang="en-US" sz="1900" b="0" i="0" u="none" strike="noStrike" dirty="0">
              <a:solidFill>
                <a:srgbClr val="595959"/>
              </a:solidFill>
              <a:latin typeface="CJ ONLYONE NEW 제목 Bold" panose="00000800000000000000" pitchFamily="2" charset="-127"/>
              <a:ea typeface="CJ ONLYONE NEW 제목 Bold" panose="00000800000000000000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CB38BFE-762D-8929-F891-7D9D64479D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49396" y="4947520"/>
            <a:ext cx="2036791" cy="203679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F6BAB3A-97B4-3D56-EF33-4E805A6BB81E}"/>
              </a:ext>
            </a:extLst>
          </p:cNvPr>
          <p:cNvSpPr txBox="1"/>
          <p:nvPr/>
        </p:nvSpPr>
        <p:spPr>
          <a:xfrm>
            <a:off x="3286326" y="6906745"/>
            <a:ext cx="29994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err="1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Cloudwatch</a:t>
            </a:r>
            <a:endParaRPr lang="ko-KR" altLang="en-US" sz="3200" b="1" dirty="0">
              <a:latin typeface="CJ ONLYONE NEW 본문 Regular" panose="00000500000000000000" pitchFamily="2" charset="-127"/>
              <a:ea typeface="CJ ONLYONE NEW 본문 Regular" panose="00000500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4D3DBE0-C1A5-6CB5-3041-FC3A25ED81C6}"/>
              </a:ext>
            </a:extLst>
          </p:cNvPr>
          <p:cNvSpPr txBox="1"/>
          <p:nvPr/>
        </p:nvSpPr>
        <p:spPr>
          <a:xfrm>
            <a:off x="8825205" y="6906745"/>
            <a:ext cx="29994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S3</a:t>
            </a:r>
            <a:endParaRPr lang="ko-KR" altLang="en-US" sz="3200" b="1" dirty="0">
              <a:latin typeface="CJ ONLYONE NEW 본문 Regular" panose="00000500000000000000" pitchFamily="2" charset="-127"/>
              <a:ea typeface="CJ ONLYONE NEW 본문 Regular" panose="000005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7D41F35-37F9-3FBE-97A1-F4EA10955186}"/>
              </a:ext>
            </a:extLst>
          </p:cNvPr>
          <p:cNvSpPr txBox="1"/>
          <p:nvPr/>
        </p:nvSpPr>
        <p:spPr>
          <a:xfrm>
            <a:off x="12742196" y="6906745"/>
            <a:ext cx="29994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S3 Glacier</a:t>
            </a:r>
            <a:endParaRPr lang="ko-KR" altLang="en-US" sz="3200" b="1" dirty="0">
              <a:latin typeface="CJ ONLYONE NEW 본문 Regular" panose="00000500000000000000" pitchFamily="2" charset="-127"/>
              <a:ea typeface="CJ ONLYONE NEW 본문 Regular" panose="00000500000000000000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8C5F142-80FB-643B-BFC4-429981D2E6CA}"/>
              </a:ext>
            </a:extLst>
          </p:cNvPr>
          <p:cNvSpPr txBox="1"/>
          <p:nvPr/>
        </p:nvSpPr>
        <p:spPr>
          <a:xfrm>
            <a:off x="6081291" y="5404788"/>
            <a:ext cx="1549208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1 month</a:t>
            </a:r>
            <a:endParaRPr lang="ko-KR" altLang="en-US" sz="2800" b="1" dirty="0">
              <a:latin typeface="CJ ONLYONE NEW 본문 Regular" panose="00000500000000000000" pitchFamily="2" charset="-127"/>
              <a:ea typeface="CJ ONLYONE NEW 본문 Regular" panose="00000500000000000000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50273A4-FAAF-B73B-AFFF-C51FCF1D8C86}"/>
              </a:ext>
            </a:extLst>
          </p:cNvPr>
          <p:cNvSpPr txBox="1"/>
          <p:nvPr/>
        </p:nvSpPr>
        <p:spPr>
          <a:xfrm>
            <a:off x="10734248" y="5378183"/>
            <a:ext cx="1549208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1 year</a:t>
            </a:r>
            <a:endParaRPr lang="ko-KR" altLang="en-US" sz="2800" b="1" dirty="0">
              <a:latin typeface="CJ ONLYONE NEW 본문 Regular" panose="00000500000000000000" pitchFamily="2" charset="-127"/>
              <a:ea typeface="CJ ONLYONE NEW 본문 Regular" panose="00000500000000000000" pitchFamily="2" charset="-127"/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2B3CF938-E03C-7904-F4B5-2E9EB9648F33}"/>
              </a:ext>
            </a:extLst>
          </p:cNvPr>
          <p:cNvCxnSpPr>
            <a:cxnSpLocks/>
          </p:cNvCxnSpPr>
          <p:nvPr/>
        </p:nvCxnSpPr>
        <p:spPr>
          <a:xfrm>
            <a:off x="10337443" y="6075404"/>
            <a:ext cx="2342817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48840857-F78A-7CBB-85EF-B9623C20CD73}"/>
              </a:ext>
            </a:extLst>
          </p:cNvPr>
          <p:cNvCxnSpPr>
            <a:cxnSpLocks/>
          </p:cNvCxnSpPr>
          <p:nvPr/>
        </p:nvCxnSpPr>
        <p:spPr>
          <a:xfrm>
            <a:off x="5674035" y="6075404"/>
            <a:ext cx="2342817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82481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A8F55E-A601-A6E1-8B9B-8827B35DF8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5A19067-06BF-295B-77FB-8331A6ABA6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14" name="제목 6">
            <a:extLst>
              <a:ext uri="{FF2B5EF4-FFF2-40B4-BE49-F238E27FC236}">
                <a16:creationId xmlns:a16="http://schemas.microsoft.com/office/drawing/2014/main" id="{5E0CF22B-49C7-B0B4-68C3-B87B75559311}"/>
              </a:ext>
            </a:extLst>
          </p:cNvPr>
          <p:cNvSpPr txBox="1">
            <a:spLocks/>
          </p:cNvSpPr>
          <p:nvPr/>
        </p:nvSpPr>
        <p:spPr>
          <a:xfrm>
            <a:off x="905719" y="606175"/>
            <a:ext cx="10888494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dirty="0">
                <a:solidFill>
                  <a:srgbClr val="595959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ECS + FARGATE</a:t>
            </a:r>
            <a:endParaRPr lang="ko-KR" altLang="en-US" dirty="0">
              <a:solidFill>
                <a:srgbClr val="595959"/>
              </a:solidFill>
              <a:latin typeface="CJ ONLYONE NEW 제목 Bold" panose="00000800000000000000" pitchFamily="2" charset="-127"/>
              <a:ea typeface="CJ ONLYONE NEW 제목 Bold" panose="00000800000000000000" pitchFamily="2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7901" y="3985120"/>
            <a:ext cx="2112137" cy="211213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88437" y="3964790"/>
            <a:ext cx="2152796" cy="215279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1514819" y="6682063"/>
            <a:ext cx="3725334" cy="2162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월 </a:t>
            </a:r>
            <a:r>
              <a:rPr lang="en-US" altLang="ko-KR" sz="40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175$</a:t>
            </a:r>
          </a:p>
          <a:p>
            <a:pPr algn="ctr"/>
            <a:endParaRPr lang="en-US" altLang="ko-KR" sz="2800" dirty="0">
              <a:latin typeface="CJ ONLYONE NEW 본문 Regular" panose="00000500000000000000" pitchFamily="2" charset="-127"/>
              <a:ea typeface="CJ ONLYONE NEW 본문 Regular" panose="00000500000000000000" pitchFamily="2" charset="-127"/>
            </a:endParaRPr>
          </a:p>
          <a:p>
            <a:pPr algn="ctr"/>
            <a:r>
              <a:rPr lang="en-US" altLang="ko-KR" sz="28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2vCPU</a:t>
            </a:r>
            <a:r>
              <a:rPr lang="ko-KR" altLang="en-US" sz="28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 </a:t>
            </a:r>
            <a:r>
              <a:rPr lang="en-US" altLang="ko-KR" sz="28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8GB </a:t>
            </a:r>
            <a:r>
              <a:rPr lang="ko-KR" altLang="en-US" sz="28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메모리</a:t>
            </a:r>
            <a:endParaRPr lang="en-US" altLang="ko-KR" sz="2800" dirty="0">
              <a:latin typeface="CJ ONLYONE NEW 본문 Regular" panose="00000500000000000000" pitchFamily="2" charset="-127"/>
              <a:ea typeface="CJ ONLYONE NEW 본문 Regular" panose="00000500000000000000" pitchFamily="2" charset="-127"/>
            </a:endParaRPr>
          </a:p>
          <a:p>
            <a:pPr algn="ctr"/>
            <a:r>
              <a:rPr lang="en-US" altLang="ko-KR" sz="28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2</a:t>
            </a:r>
            <a:r>
              <a:rPr lang="ko-KR" altLang="en-US" sz="28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개</a:t>
            </a:r>
            <a:r>
              <a:rPr lang="en-US" altLang="ko-KR" sz="28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 </a:t>
            </a:r>
            <a:r>
              <a:rPr lang="ko-KR" altLang="en-US" sz="28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인스턴스 운영기준</a:t>
            </a:r>
            <a:endParaRPr lang="en-US" altLang="ko-KR" sz="2800" dirty="0">
              <a:latin typeface="CJ ONLYONE NEW 본문 Regular" panose="00000500000000000000" pitchFamily="2" charset="-127"/>
              <a:ea typeface="CJ ONLYONE NEW 본문 Regular" panose="00000500000000000000" pitchFamily="2" charset="-127"/>
            </a:endParaRPr>
          </a:p>
          <a:p>
            <a:pPr algn="ctr"/>
            <a:endParaRPr lang="en-US" altLang="ko-KR" sz="1050" dirty="0">
              <a:latin typeface="CJ ONLYONE NEW 본문 Regular" panose="00000500000000000000" pitchFamily="2" charset="-127"/>
              <a:ea typeface="CJ ONLYONE NEW 본문 Regular" panose="00000500000000000000" pitchFamily="2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090333" y="6682063"/>
            <a:ext cx="3725334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월 </a:t>
            </a:r>
            <a:r>
              <a:rPr lang="en-US" altLang="ko-KR" sz="40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163$</a:t>
            </a:r>
            <a:endParaRPr lang="ko-KR" altLang="en-US" sz="4000" dirty="0">
              <a:latin typeface="CJ ONLYONE NEW 본문 Regular" panose="00000500000000000000" pitchFamily="2" charset="-127"/>
              <a:ea typeface="CJ ONLYONE NEW 본문 Regular" panose="00000500000000000000" pitchFamily="2" charset="-127"/>
            </a:endParaRPr>
          </a:p>
          <a:p>
            <a:pPr algn="ctr"/>
            <a:endParaRPr lang="en-US" altLang="ko-KR" sz="2800" dirty="0">
              <a:latin typeface="CJ ONLYONE NEW 본문 Regular" panose="00000500000000000000" pitchFamily="2" charset="-127"/>
              <a:ea typeface="CJ ONLYONE NEW 본문 Regular" panose="00000500000000000000" pitchFamily="2" charset="-127"/>
            </a:endParaRPr>
          </a:p>
          <a:p>
            <a:pPr algn="ctr"/>
            <a:r>
              <a:rPr lang="en-US" altLang="ko-KR" sz="28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2vCPU 4GB </a:t>
            </a:r>
            <a:r>
              <a:rPr lang="ko-KR" altLang="en-US" sz="28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메모리</a:t>
            </a:r>
            <a:endParaRPr lang="en-US" altLang="ko-KR" sz="2800" dirty="0">
              <a:latin typeface="CJ ONLYONE NEW 본문 Regular" panose="00000500000000000000" pitchFamily="2" charset="-127"/>
              <a:ea typeface="CJ ONLYONE NEW 본문 Regular" panose="00000500000000000000" pitchFamily="2" charset="-127"/>
            </a:endParaRPr>
          </a:p>
          <a:p>
            <a:pPr algn="ctr"/>
            <a:r>
              <a:rPr lang="en-US" altLang="ko-KR" sz="28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2</a:t>
            </a:r>
            <a:r>
              <a:rPr lang="ko-KR" altLang="en-US" sz="28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개</a:t>
            </a:r>
            <a:r>
              <a:rPr lang="en-US" altLang="ko-KR" sz="28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 </a:t>
            </a:r>
            <a:r>
              <a:rPr lang="ko-KR" altLang="en-US" sz="28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태스크</a:t>
            </a:r>
            <a:r>
              <a:rPr lang="en-US" altLang="ko-KR" sz="28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 </a:t>
            </a:r>
            <a:r>
              <a:rPr lang="ko-KR" altLang="en-US" sz="28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운영기준</a:t>
            </a:r>
            <a:endParaRPr lang="en-US" altLang="ko-KR" sz="2800" dirty="0">
              <a:latin typeface="CJ ONLYONE NEW 본문 Regular" panose="00000500000000000000" pitchFamily="2" charset="-127"/>
              <a:ea typeface="CJ ONLYONE NEW 본문 Regular" panose="00000500000000000000" pitchFamily="2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302000" y="3400314"/>
            <a:ext cx="330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rgbClr val="ED7100"/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  <a:cs typeface="Arial" panose="020B0604020202020204" pitchFamily="34" charset="0"/>
              </a:rPr>
              <a:t>FARGATE</a:t>
            </a:r>
            <a:endParaRPr lang="ko-KR" altLang="en-US" sz="4000" b="1" dirty="0">
              <a:solidFill>
                <a:srgbClr val="ED7100"/>
              </a:solidFill>
              <a:latin typeface="CJ ONLYONE NEW 본문 Regular" panose="00000500000000000000" pitchFamily="2" charset="-127"/>
              <a:ea typeface="CJ ONLYONE NEW 본문 Regular" panose="00000500000000000000" pitchFamily="2" charset="-127"/>
              <a:cs typeface="Arial" panose="020B0604020202020204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1651796" y="3400314"/>
            <a:ext cx="330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rgbClr val="ED7100"/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  <a:cs typeface="Arial" panose="020B0604020202020204" pitchFamily="34" charset="0"/>
              </a:rPr>
              <a:t>EC2</a:t>
            </a:r>
            <a:endParaRPr lang="ko-KR" altLang="en-US" sz="4000" b="1" dirty="0">
              <a:solidFill>
                <a:srgbClr val="ED7100"/>
              </a:solidFill>
              <a:latin typeface="CJ ONLYONE NEW 본문 Regular" panose="00000500000000000000" pitchFamily="2" charset="-127"/>
              <a:ea typeface="CJ ONLYONE NEW 본문 Regular" panose="00000500000000000000" pitchFamily="2" charset="-127"/>
              <a:cs typeface="Arial" panose="020B0604020202020204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432436" y="3365210"/>
            <a:ext cx="37253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비용의 효율성</a:t>
            </a:r>
            <a:endParaRPr lang="en-US" altLang="ko-KR" sz="4000" dirty="0">
              <a:latin typeface="CJ ONLYONE NEW 본문 Regular" panose="00000500000000000000" pitchFamily="2" charset="-127"/>
              <a:ea typeface="CJ ONLYONE NEW 본문 Regular" panose="00000500000000000000" pitchFamily="2" charset="-127"/>
            </a:endParaRPr>
          </a:p>
        </p:txBody>
      </p:sp>
      <p:sp>
        <p:nvSpPr>
          <p:cNvPr id="29" name="갈매기형 수장 28"/>
          <p:cNvSpPr/>
          <p:nvPr/>
        </p:nvSpPr>
        <p:spPr>
          <a:xfrm>
            <a:off x="8741187" y="4640992"/>
            <a:ext cx="1107831" cy="1135793"/>
          </a:xfrm>
          <a:prstGeom prst="chevron">
            <a:avLst>
              <a:gd name="adj" fmla="val 76573"/>
            </a:avLst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25FA442-11DD-BE42-C480-E64E40836871}"/>
              </a:ext>
            </a:extLst>
          </p:cNvPr>
          <p:cNvSpPr txBox="1"/>
          <p:nvPr/>
        </p:nvSpPr>
        <p:spPr>
          <a:xfrm>
            <a:off x="15245351" y="1177674"/>
            <a:ext cx="2111623" cy="35186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8770"/>
              </a:lnSpc>
            </a:pPr>
            <a:r>
              <a:rPr lang="en-US" altLang="ko-KR" sz="1900" b="0" i="0" u="none" strike="noStrike" dirty="0">
                <a:solidFill>
                  <a:srgbClr val="595959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02 </a:t>
            </a:r>
            <a:r>
              <a:rPr lang="ko-KR" altLang="en-US" sz="1900" dirty="0">
                <a:solidFill>
                  <a:srgbClr val="595959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주요 아키텍처</a:t>
            </a:r>
            <a:endParaRPr lang="ko-KR" altLang="en-US" sz="1900" b="0" i="0" u="none" strike="noStrike" dirty="0">
              <a:solidFill>
                <a:srgbClr val="595959"/>
              </a:solidFill>
              <a:latin typeface="CJ ONLYONE NEW 제목 Bold" panose="00000800000000000000" pitchFamily="2" charset="-127"/>
              <a:ea typeface="CJ ONLYONE NEW 제목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4947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97F31B-A7B6-AE51-9313-D69DF3581C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C923EFD-A0E6-89C4-8B98-AA4DC6CE77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2" name="제목 6">
            <a:extLst>
              <a:ext uri="{FF2B5EF4-FFF2-40B4-BE49-F238E27FC236}">
                <a16:creationId xmlns:a16="http://schemas.microsoft.com/office/drawing/2014/main" id="{AAB89718-B7CA-22DB-0928-C17E891A9CFB}"/>
              </a:ext>
            </a:extLst>
          </p:cNvPr>
          <p:cNvSpPr txBox="1">
            <a:spLocks/>
          </p:cNvSpPr>
          <p:nvPr/>
        </p:nvSpPr>
        <p:spPr>
          <a:xfrm>
            <a:off x="905719" y="606175"/>
            <a:ext cx="10888494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dirty="0">
                <a:solidFill>
                  <a:srgbClr val="595959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비용 분석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D80BBD-E5B6-5E6D-9ABB-99D2761B9E5C}"/>
              </a:ext>
            </a:extLst>
          </p:cNvPr>
          <p:cNvSpPr txBox="1"/>
          <p:nvPr/>
        </p:nvSpPr>
        <p:spPr>
          <a:xfrm>
            <a:off x="15444857" y="1177675"/>
            <a:ext cx="16510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8770"/>
              </a:lnSpc>
            </a:pPr>
            <a:r>
              <a:rPr lang="en-US" altLang="ko-KR" sz="1900" b="0" i="0" u="none" strike="noStrike" dirty="0">
                <a:solidFill>
                  <a:srgbClr val="595959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05 </a:t>
            </a:r>
            <a:r>
              <a:rPr lang="ko-KR" altLang="en-US" sz="1900" b="0" i="0" u="none" strike="noStrike" dirty="0">
                <a:solidFill>
                  <a:srgbClr val="595959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비용 분석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6E4D7A2-0983-0D9B-597C-4886CBCFD0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2029" y="4355869"/>
            <a:ext cx="8623942" cy="4322619"/>
          </a:xfrm>
          <a:prstGeom prst="rect">
            <a:avLst/>
          </a:prstGeom>
        </p:spPr>
      </p:pic>
      <p:sp>
        <p:nvSpPr>
          <p:cNvPr id="12" name="TextBox 8">
            <a:extLst>
              <a:ext uri="{FF2B5EF4-FFF2-40B4-BE49-F238E27FC236}">
                <a16:creationId xmlns:a16="http://schemas.microsoft.com/office/drawing/2014/main" id="{EDC86902-6FD0-CC95-FFD0-867026652570}"/>
              </a:ext>
            </a:extLst>
          </p:cNvPr>
          <p:cNvSpPr txBox="1"/>
          <p:nvPr/>
        </p:nvSpPr>
        <p:spPr>
          <a:xfrm>
            <a:off x="2396641" y="2804867"/>
            <a:ext cx="12494274" cy="1143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2089"/>
              </a:lnSpc>
            </a:pPr>
            <a:r>
              <a:rPr lang="ko-KR" altLang="en-US" sz="2400" dirty="0">
                <a:solidFill>
                  <a:srgbClr val="595959"/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  <a:cs typeface="Calibri"/>
              </a:rPr>
              <a:t>실제 사용 중인 인스턴스 목록</a:t>
            </a:r>
            <a:endParaRPr lang="ko-KR" sz="2400" b="0" i="0" u="none" strike="noStrike" dirty="0">
              <a:solidFill>
                <a:srgbClr val="595959"/>
              </a:solidFill>
              <a:latin typeface="CJ ONLYONE NEW 본문 Regular" panose="00000500000000000000" pitchFamily="2" charset="-127"/>
              <a:ea typeface="CJ ONLYONE NEW 본문 Regular" panose="00000500000000000000" pitchFamily="2" charset="-127"/>
              <a:cs typeface="Calibri"/>
            </a:endParaRPr>
          </a:p>
        </p:txBody>
      </p:sp>
      <p:cxnSp>
        <p:nvCxnSpPr>
          <p:cNvPr id="46" name="직선 연결선 45"/>
          <p:cNvCxnSpPr/>
          <p:nvPr/>
        </p:nvCxnSpPr>
        <p:spPr>
          <a:xfrm>
            <a:off x="9114154" y="-812819"/>
            <a:ext cx="17585" cy="84797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9518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04FA214-EE55-448D-011E-CB114B3C90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F61D9F3-C46C-99C4-851B-14CEFF598453}"/>
              </a:ext>
            </a:extLst>
          </p:cNvPr>
          <p:cNvSpPr/>
          <p:nvPr/>
        </p:nvSpPr>
        <p:spPr>
          <a:xfrm>
            <a:off x="10716622" y="5792053"/>
            <a:ext cx="3132114" cy="45719"/>
          </a:xfrm>
          <a:prstGeom prst="rect">
            <a:avLst/>
          </a:prstGeom>
          <a:solidFill>
            <a:srgbClr val="775E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6">
            <a:extLst>
              <a:ext uri="{FF2B5EF4-FFF2-40B4-BE49-F238E27FC236}">
                <a16:creationId xmlns:a16="http://schemas.microsoft.com/office/drawing/2014/main" id="{FDC56DDC-F6F8-8BE0-1E33-8C8FC6EEF122}"/>
              </a:ext>
            </a:extLst>
          </p:cNvPr>
          <p:cNvSpPr txBox="1">
            <a:spLocks/>
          </p:cNvSpPr>
          <p:nvPr/>
        </p:nvSpPr>
        <p:spPr>
          <a:xfrm>
            <a:off x="905719" y="606175"/>
            <a:ext cx="10888494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dirty="0">
                <a:solidFill>
                  <a:srgbClr val="595959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시나리오 기획 과정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80164F-1C21-0FA1-F006-7EC4013DEA08}"/>
              </a:ext>
            </a:extLst>
          </p:cNvPr>
          <p:cNvSpPr txBox="1"/>
          <p:nvPr/>
        </p:nvSpPr>
        <p:spPr>
          <a:xfrm>
            <a:off x="15444857" y="1177675"/>
            <a:ext cx="16510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8770"/>
              </a:lnSpc>
            </a:pPr>
            <a:r>
              <a:rPr lang="en-US" altLang="ko-KR" sz="1900" b="0" i="0" u="none" strike="noStrike" dirty="0">
                <a:solidFill>
                  <a:srgbClr val="595959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01</a:t>
            </a:r>
            <a:r>
              <a:rPr lang="ko-KR" altLang="en-US" sz="1900" b="0" i="0" u="none" strike="noStrike" dirty="0">
                <a:solidFill>
                  <a:srgbClr val="595959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 기획과정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1B2CF21-2977-2CE6-2C41-6CD764B3F0AE}"/>
              </a:ext>
            </a:extLst>
          </p:cNvPr>
          <p:cNvSpPr/>
          <p:nvPr/>
        </p:nvSpPr>
        <p:spPr>
          <a:xfrm>
            <a:off x="10657355" y="6386413"/>
            <a:ext cx="3132114" cy="45719"/>
          </a:xfrm>
          <a:prstGeom prst="rect">
            <a:avLst/>
          </a:prstGeom>
          <a:solidFill>
            <a:srgbClr val="775E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17">
            <a:extLst>
              <a:ext uri="{FF2B5EF4-FFF2-40B4-BE49-F238E27FC236}">
                <a16:creationId xmlns:a16="http://schemas.microsoft.com/office/drawing/2014/main" id="{7FCE77B0-8BE3-7417-5968-2619933D0F0E}"/>
              </a:ext>
            </a:extLst>
          </p:cNvPr>
          <p:cNvSpPr txBox="1"/>
          <p:nvPr/>
        </p:nvSpPr>
        <p:spPr>
          <a:xfrm>
            <a:off x="10657355" y="5019894"/>
            <a:ext cx="4281352" cy="1732541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20350"/>
              </a:lnSpc>
            </a:pPr>
            <a:r>
              <a:rPr lang="ko-KR" altLang="en-US" sz="3200" dirty="0">
                <a:solidFill>
                  <a:srgbClr val="595959"/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기대작 하얼빈 개봉</a:t>
            </a:r>
            <a:r>
              <a:rPr lang="en-US" altLang="ko-KR" sz="3200" dirty="0">
                <a:solidFill>
                  <a:srgbClr val="595959"/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!</a:t>
            </a:r>
          </a:p>
          <a:p>
            <a:pPr>
              <a:lnSpc>
                <a:spcPct val="120350"/>
              </a:lnSpc>
            </a:pPr>
            <a:r>
              <a:rPr lang="ko-KR" altLang="en-US" sz="3200" dirty="0">
                <a:solidFill>
                  <a:srgbClr val="595959"/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무대인사 예매 오픈</a:t>
            </a:r>
            <a:endParaRPr lang="en-US" altLang="ko-KR" sz="3200" dirty="0">
              <a:solidFill>
                <a:srgbClr val="595959"/>
              </a:solidFill>
              <a:latin typeface="CJ ONLYONE NEW 본문 Regular" panose="00000500000000000000" pitchFamily="2" charset="-127"/>
              <a:ea typeface="CJ ONLYONE NEW 본문 Regular" panose="00000500000000000000" pitchFamily="2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B454648-5F40-9658-411F-D225E885B6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9934" y="2738022"/>
            <a:ext cx="4281352" cy="610806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3E441B3-751D-204C-5E68-DB14CE3758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6622" y="3115694"/>
            <a:ext cx="6878010" cy="1657581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277" b="25364"/>
          <a:stretch/>
        </p:blipFill>
        <p:spPr>
          <a:xfrm>
            <a:off x="11069526" y="6798462"/>
            <a:ext cx="5066539" cy="2216682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>
            <a:off x="10874329" y="6724584"/>
            <a:ext cx="5495224" cy="2878269"/>
          </a:xfrm>
          <a:prstGeom prst="rect">
            <a:avLst/>
          </a:prstGeom>
          <a:solidFill>
            <a:schemeClr val="bg1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4664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75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사각형: 둥근 한쪽 모서리 11">
            <a:extLst>
              <a:ext uri="{FF2B5EF4-FFF2-40B4-BE49-F238E27FC236}">
                <a16:creationId xmlns:a16="http://schemas.microsoft.com/office/drawing/2014/main" id="{6AEE4AFD-0302-C0D1-42EE-EF5C11AC705F}"/>
              </a:ext>
            </a:extLst>
          </p:cNvPr>
          <p:cNvSpPr/>
          <p:nvPr/>
        </p:nvSpPr>
        <p:spPr>
          <a:xfrm>
            <a:off x="1071520" y="3373498"/>
            <a:ext cx="6788316" cy="1442950"/>
          </a:xfrm>
          <a:prstGeom prst="round1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CJ ONLYONE NEW 제목 Bold" panose="00000800000000000000" pitchFamily="2" charset="-127"/>
              <a:ea typeface="CJ ONLYONE NEW 제목 Bold" panose="00000800000000000000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C80F5CA-B088-2335-7C23-570F2DA38D53}"/>
              </a:ext>
            </a:extLst>
          </p:cNvPr>
          <p:cNvSpPr/>
          <p:nvPr/>
        </p:nvSpPr>
        <p:spPr>
          <a:xfrm>
            <a:off x="1460373" y="4152083"/>
            <a:ext cx="1379175" cy="319862"/>
          </a:xfrm>
          <a:prstGeom prst="rect">
            <a:avLst/>
          </a:prstGeom>
          <a:solidFill>
            <a:srgbClr val="775EEE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CJ ONLYONE NEW 제목 Bold" panose="00000800000000000000" pitchFamily="2" charset="-127"/>
              <a:ea typeface="CJ ONLYONE NEW 제목 Bold" panose="00000800000000000000" pitchFamily="2" charset="-127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98729" y="2869879"/>
            <a:ext cx="2311400" cy="2374900"/>
          </a:xfrm>
          <a:prstGeom prst="rect">
            <a:avLst/>
          </a:prstGeom>
          <a:noFill/>
        </p:spPr>
        <p:txBody>
          <a:bodyPr lIns="0" tIns="0" rIns="0" bIns="0" rtlCol="0" anchor="ctr"/>
          <a:lstStyle/>
          <a:p>
            <a:pPr lvl="0" algn="ctr">
              <a:lnSpc>
                <a:spcPct val="117029"/>
              </a:lnSpc>
            </a:pPr>
            <a:r>
              <a:rPr lang="en-US" sz="7200" b="0" i="0" u="none" strike="noStrike" dirty="0">
                <a:solidFill>
                  <a:srgbClr val="595959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01</a:t>
            </a:r>
          </a:p>
        </p:txBody>
      </p:sp>
      <p:sp>
        <p:nvSpPr>
          <p:cNvPr id="3" name="TextBox 5">
            <a:extLst>
              <a:ext uri="{FF2B5EF4-FFF2-40B4-BE49-F238E27FC236}">
                <a16:creationId xmlns:a16="http://schemas.microsoft.com/office/drawing/2014/main" id="{92356BBD-7FEC-73FC-18B8-FABD8FB806C5}"/>
              </a:ext>
            </a:extLst>
          </p:cNvPr>
          <p:cNvSpPr txBox="1"/>
          <p:nvPr/>
        </p:nvSpPr>
        <p:spPr>
          <a:xfrm>
            <a:off x="3508444" y="3795023"/>
            <a:ext cx="4343400" cy="52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17029"/>
              </a:lnSpc>
            </a:pPr>
            <a:r>
              <a:rPr lang="ko-KR" altLang="en-US" sz="5400" dirty="0">
                <a:solidFill>
                  <a:srgbClr val="595959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  <a:cs typeface="Calibri"/>
              </a:rPr>
              <a:t>기획 과정</a:t>
            </a:r>
            <a:endParaRPr lang="en-US" altLang="ko-KR" sz="5400" dirty="0">
              <a:solidFill>
                <a:srgbClr val="595959"/>
              </a:solidFill>
              <a:latin typeface="CJ ONLYONE NEW 제목 Bold" panose="00000800000000000000" pitchFamily="2" charset="-127"/>
              <a:ea typeface="CJ ONLYONE NEW 제목 Bold" panose="00000800000000000000" pitchFamily="2" charset="-127"/>
              <a:cs typeface="Calibri"/>
            </a:endParaRPr>
          </a:p>
        </p:txBody>
      </p:sp>
      <p:sp>
        <p:nvSpPr>
          <p:cNvPr id="52" name="TextBox 9">
            <a:extLst>
              <a:ext uri="{FF2B5EF4-FFF2-40B4-BE49-F238E27FC236}">
                <a16:creationId xmlns:a16="http://schemas.microsoft.com/office/drawing/2014/main" id="{70086AC6-527B-2BF7-BA08-E8DAB72BB696}"/>
              </a:ext>
            </a:extLst>
          </p:cNvPr>
          <p:cNvSpPr txBox="1"/>
          <p:nvPr/>
        </p:nvSpPr>
        <p:spPr>
          <a:xfrm>
            <a:off x="10359427" y="2863600"/>
            <a:ext cx="2311400" cy="2374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7029"/>
              </a:lnSpc>
            </a:pPr>
            <a:r>
              <a:rPr lang="en-US" sz="7200" dirty="0">
                <a:solidFill>
                  <a:srgbClr val="8B76F1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04</a:t>
            </a:r>
            <a:endParaRPr lang="en-US" sz="7200" b="0" i="0" u="none" strike="noStrike" dirty="0">
              <a:solidFill>
                <a:srgbClr val="8B76F1"/>
              </a:solidFill>
              <a:latin typeface="CJ ONLYONE NEW 제목 Bold" panose="00000800000000000000" pitchFamily="2" charset="-127"/>
              <a:ea typeface="CJ ONLYONE NEW 제목 Bold" panose="00000800000000000000" pitchFamily="2" charset="-127"/>
            </a:endParaRPr>
          </a:p>
        </p:txBody>
      </p:sp>
      <p:sp>
        <p:nvSpPr>
          <p:cNvPr id="53" name="TextBox 5">
            <a:extLst>
              <a:ext uri="{FF2B5EF4-FFF2-40B4-BE49-F238E27FC236}">
                <a16:creationId xmlns:a16="http://schemas.microsoft.com/office/drawing/2014/main" id="{37175773-1CC3-E87E-1E23-176529D850EB}"/>
              </a:ext>
            </a:extLst>
          </p:cNvPr>
          <p:cNvSpPr txBox="1"/>
          <p:nvPr/>
        </p:nvSpPr>
        <p:spPr>
          <a:xfrm>
            <a:off x="12898450" y="3788744"/>
            <a:ext cx="4343400" cy="52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17029"/>
              </a:lnSpc>
            </a:pPr>
            <a:r>
              <a:rPr lang="ko-KR" altLang="en-US" sz="5400" dirty="0">
                <a:solidFill>
                  <a:srgbClr val="8B76F1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  <a:cs typeface="Calibri"/>
              </a:rPr>
              <a:t>모니터링</a:t>
            </a:r>
            <a:r>
              <a:rPr lang="en-US" altLang="ko-KR" sz="5400" dirty="0">
                <a:solidFill>
                  <a:srgbClr val="8B76F1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  <a:cs typeface="Calibri"/>
              </a:rPr>
              <a:t>/</a:t>
            </a:r>
            <a:r>
              <a:rPr lang="ko-KR" altLang="en-US" sz="5400" dirty="0">
                <a:solidFill>
                  <a:srgbClr val="8B76F1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  <a:cs typeface="Calibri"/>
              </a:rPr>
              <a:t>보안</a:t>
            </a:r>
            <a:endParaRPr lang="ko-KR" altLang="en-US" sz="5400" b="0" i="0" u="none" strike="noStrike" dirty="0">
              <a:solidFill>
                <a:srgbClr val="8B76F1"/>
              </a:solidFill>
              <a:latin typeface="CJ ONLYONE NEW 제목 Bold" panose="00000800000000000000" pitchFamily="2" charset="-127"/>
              <a:ea typeface="CJ ONLYONE NEW 제목 Bold" panose="00000800000000000000" pitchFamily="2" charset="-127"/>
              <a:cs typeface="Calibri"/>
            </a:endParaRPr>
          </a:p>
        </p:txBody>
      </p:sp>
      <p:sp>
        <p:nvSpPr>
          <p:cNvPr id="60" name="TextBox 9">
            <a:extLst>
              <a:ext uri="{FF2B5EF4-FFF2-40B4-BE49-F238E27FC236}">
                <a16:creationId xmlns:a16="http://schemas.microsoft.com/office/drawing/2014/main" id="{0054F184-AAF5-B37F-C09C-B4389DC90259}"/>
              </a:ext>
            </a:extLst>
          </p:cNvPr>
          <p:cNvSpPr txBox="1"/>
          <p:nvPr/>
        </p:nvSpPr>
        <p:spPr>
          <a:xfrm>
            <a:off x="10336321" y="4692472"/>
            <a:ext cx="2311400" cy="2374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7029"/>
              </a:lnSpc>
            </a:pPr>
            <a:r>
              <a:rPr lang="en-US" sz="7200" dirty="0">
                <a:solidFill>
                  <a:srgbClr val="8B76F1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05</a:t>
            </a:r>
            <a:endParaRPr lang="en-US" sz="7200" b="0" i="0" u="none" strike="noStrike" dirty="0">
              <a:solidFill>
                <a:srgbClr val="8B76F1"/>
              </a:solidFill>
              <a:latin typeface="CJ ONLYONE NEW 제목 Bold" panose="00000800000000000000" pitchFamily="2" charset="-127"/>
              <a:ea typeface="CJ ONLYONE NEW 제목 Bold" panose="00000800000000000000" pitchFamily="2" charset="-127"/>
            </a:endParaRPr>
          </a:p>
        </p:txBody>
      </p:sp>
      <p:sp>
        <p:nvSpPr>
          <p:cNvPr id="61" name="TextBox 5">
            <a:extLst>
              <a:ext uri="{FF2B5EF4-FFF2-40B4-BE49-F238E27FC236}">
                <a16:creationId xmlns:a16="http://schemas.microsoft.com/office/drawing/2014/main" id="{01F8B69E-D63F-B66A-715E-E23D567E3210}"/>
              </a:ext>
            </a:extLst>
          </p:cNvPr>
          <p:cNvSpPr txBox="1"/>
          <p:nvPr/>
        </p:nvSpPr>
        <p:spPr>
          <a:xfrm>
            <a:off x="12908583" y="5618688"/>
            <a:ext cx="4343400" cy="52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17029"/>
              </a:lnSpc>
            </a:pPr>
            <a:r>
              <a:rPr lang="ko-KR" altLang="en-US" sz="5400" dirty="0">
                <a:solidFill>
                  <a:srgbClr val="8B76F1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  <a:cs typeface="Calibri"/>
              </a:rPr>
              <a:t>비용 분석</a:t>
            </a:r>
            <a:endParaRPr lang="ko-KR" sz="5400" b="0" i="0" u="none" strike="noStrike" dirty="0">
              <a:solidFill>
                <a:srgbClr val="8B76F1"/>
              </a:solidFill>
              <a:latin typeface="CJ ONLYONE NEW 제목 Bold" panose="00000800000000000000" pitchFamily="2" charset="-127"/>
              <a:ea typeface="CJ ONLYONE NEW 제목 Bold" panose="00000800000000000000" pitchFamily="2" charset="-127"/>
              <a:cs typeface="Calibri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2338726-71D8-F027-DD3D-CC1C3EBDC439}"/>
              </a:ext>
            </a:extLst>
          </p:cNvPr>
          <p:cNvSpPr/>
          <p:nvPr/>
        </p:nvSpPr>
        <p:spPr>
          <a:xfrm>
            <a:off x="1504426" y="5974454"/>
            <a:ext cx="1379175" cy="319862"/>
          </a:xfrm>
          <a:prstGeom prst="rect">
            <a:avLst/>
          </a:prstGeom>
          <a:solidFill>
            <a:srgbClr val="775EEE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CJ ONLYONE NEW 제목 Bold" panose="00000800000000000000" pitchFamily="2" charset="-127"/>
              <a:ea typeface="CJ ONLYONE NEW 제목 Bold" panose="00000800000000000000" pitchFamily="2" charset="-127"/>
            </a:endParaRPr>
          </a:p>
        </p:txBody>
      </p:sp>
      <p:sp>
        <p:nvSpPr>
          <p:cNvPr id="16" name="TextBox 9">
            <a:extLst>
              <a:ext uri="{FF2B5EF4-FFF2-40B4-BE49-F238E27FC236}">
                <a16:creationId xmlns:a16="http://schemas.microsoft.com/office/drawing/2014/main" id="{C1FBE0FB-574E-7FD9-F384-D04ECE9210CB}"/>
              </a:ext>
            </a:extLst>
          </p:cNvPr>
          <p:cNvSpPr txBox="1"/>
          <p:nvPr/>
        </p:nvSpPr>
        <p:spPr>
          <a:xfrm>
            <a:off x="1063207" y="4709210"/>
            <a:ext cx="2311400" cy="2374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7029"/>
              </a:lnSpc>
            </a:pPr>
            <a:r>
              <a:rPr lang="en-US" sz="7200" dirty="0">
                <a:solidFill>
                  <a:srgbClr val="8B76F1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02</a:t>
            </a:r>
            <a:endParaRPr lang="en-US" sz="7200" b="0" i="0" u="none" strike="noStrike" dirty="0">
              <a:solidFill>
                <a:srgbClr val="8B76F1"/>
              </a:solidFill>
              <a:latin typeface="CJ ONLYONE NEW 제목 Bold" panose="00000800000000000000" pitchFamily="2" charset="-127"/>
              <a:ea typeface="CJ ONLYONE NEW 제목 Bold" panose="00000800000000000000" pitchFamily="2" charset="-127"/>
            </a:endParaRPr>
          </a:p>
        </p:txBody>
      </p:sp>
      <p:sp>
        <p:nvSpPr>
          <p:cNvPr id="26" name="TextBox 5">
            <a:extLst>
              <a:ext uri="{FF2B5EF4-FFF2-40B4-BE49-F238E27FC236}">
                <a16:creationId xmlns:a16="http://schemas.microsoft.com/office/drawing/2014/main" id="{24692A37-F72D-18AF-CDC6-1A004573F5E0}"/>
              </a:ext>
            </a:extLst>
          </p:cNvPr>
          <p:cNvSpPr txBox="1"/>
          <p:nvPr/>
        </p:nvSpPr>
        <p:spPr>
          <a:xfrm>
            <a:off x="3508443" y="5631423"/>
            <a:ext cx="4343400" cy="52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17029"/>
              </a:lnSpc>
            </a:pPr>
            <a:r>
              <a:rPr lang="ko-KR" altLang="en-US" sz="5400" dirty="0">
                <a:solidFill>
                  <a:srgbClr val="8B76F1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  <a:cs typeface="Calibri"/>
              </a:rPr>
              <a:t>주요 아키텍처</a:t>
            </a:r>
            <a:endParaRPr lang="en-US" altLang="ko-KR" sz="5400" dirty="0">
              <a:solidFill>
                <a:srgbClr val="8B76F1"/>
              </a:solidFill>
              <a:latin typeface="CJ ONLYONE NEW 제목 Bold" panose="00000800000000000000" pitchFamily="2" charset="-127"/>
              <a:ea typeface="CJ ONLYONE NEW 제목 Bold" panose="00000800000000000000" pitchFamily="2" charset="-127"/>
              <a:cs typeface="Calibri"/>
            </a:endParaRPr>
          </a:p>
        </p:txBody>
      </p:sp>
      <p:pic>
        <p:nvPicPr>
          <p:cNvPr id="28" name="Picture 7">
            <a:extLst>
              <a:ext uri="{FF2B5EF4-FFF2-40B4-BE49-F238E27FC236}">
                <a16:creationId xmlns:a16="http://schemas.microsoft.com/office/drawing/2014/main" id="{0157C59D-6442-A651-658D-3B86E2B6B8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343504" y="5467250"/>
            <a:ext cx="5505260" cy="107615"/>
          </a:xfrm>
          <a:prstGeom prst="rect">
            <a:avLst/>
          </a:prstGeom>
        </p:spPr>
      </p:pic>
      <p:sp>
        <p:nvSpPr>
          <p:cNvPr id="7" name="제목 6">
            <a:extLst>
              <a:ext uri="{FF2B5EF4-FFF2-40B4-BE49-F238E27FC236}">
                <a16:creationId xmlns:a16="http://schemas.microsoft.com/office/drawing/2014/main" id="{7F71397F-B561-BF58-A238-D07DD954AC68}"/>
              </a:ext>
            </a:extLst>
          </p:cNvPr>
          <p:cNvSpPr txBox="1">
            <a:spLocks/>
          </p:cNvSpPr>
          <p:nvPr/>
        </p:nvSpPr>
        <p:spPr>
          <a:xfrm>
            <a:off x="905719" y="606175"/>
            <a:ext cx="10888494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dirty="0">
                <a:solidFill>
                  <a:srgbClr val="595959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목차</a:t>
            </a:r>
          </a:p>
        </p:txBody>
      </p:sp>
      <p:sp>
        <p:nvSpPr>
          <p:cNvPr id="11" name="TextBox 9">
            <a:extLst>
              <a:ext uri="{FF2B5EF4-FFF2-40B4-BE49-F238E27FC236}">
                <a16:creationId xmlns:a16="http://schemas.microsoft.com/office/drawing/2014/main" id="{E5BED7DF-2130-BA70-3F38-8AB667919064}"/>
              </a:ext>
            </a:extLst>
          </p:cNvPr>
          <p:cNvSpPr txBox="1"/>
          <p:nvPr/>
        </p:nvSpPr>
        <p:spPr>
          <a:xfrm>
            <a:off x="10344314" y="6515665"/>
            <a:ext cx="2311400" cy="2374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7029"/>
              </a:lnSpc>
            </a:pPr>
            <a:r>
              <a:rPr lang="en-US" sz="7200" dirty="0">
                <a:solidFill>
                  <a:srgbClr val="8B76F1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06</a:t>
            </a:r>
            <a:endParaRPr lang="en-US" sz="7200" b="0" i="0" u="none" strike="noStrike" dirty="0">
              <a:solidFill>
                <a:srgbClr val="8B76F1"/>
              </a:solidFill>
              <a:latin typeface="CJ ONLYONE NEW 제목 Bold" panose="00000800000000000000" pitchFamily="2" charset="-127"/>
              <a:ea typeface="CJ ONLYONE NEW 제목 Bold" panose="00000800000000000000" pitchFamily="2" charset="-127"/>
            </a:endParaRPr>
          </a:p>
        </p:txBody>
      </p:sp>
      <p:sp>
        <p:nvSpPr>
          <p:cNvPr id="13" name="TextBox 5">
            <a:extLst>
              <a:ext uri="{FF2B5EF4-FFF2-40B4-BE49-F238E27FC236}">
                <a16:creationId xmlns:a16="http://schemas.microsoft.com/office/drawing/2014/main" id="{782675C5-6466-11A1-431D-9E4CEACE15BD}"/>
              </a:ext>
            </a:extLst>
          </p:cNvPr>
          <p:cNvSpPr txBox="1"/>
          <p:nvPr/>
        </p:nvSpPr>
        <p:spPr>
          <a:xfrm>
            <a:off x="12916576" y="7441881"/>
            <a:ext cx="4343400" cy="52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17029"/>
              </a:lnSpc>
            </a:pPr>
            <a:r>
              <a:rPr lang="ko-KR" altLang="en-US" sz="5400" b="0" i="0" u="none" strike="noStrike" dirty="0">
                <a:solidFill>
                  <a:srgbClr val="8B76F1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  <a:cs typeface="Calibri"/>
              </a:rPr>
              <a:t>마무리</a:t>
            </a:r>
            <a:endParaRPr lang="ko-KR" sz="5400" b="0" i="0" u="none" strike="noStrike" dirty="0">
              <a:solidFill>
                <a:srgbClr val="8B76F1"/>
              </a:solidFill>
              <a:latin typeface="CJ ONLYONE NEW 제목 Bold" panose="00000800000000000000" pitchFamily="2" charset="-127"/>
              <a:ea typeface="CJ ONLYONE NEW 제목 Bold" panose="00000800000000000000" pitchFamily="2" charset="-127"/>
              <a:cs typeface="Calibri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8E3F2F5-5B28-6F7C-9972-A77E7729A86D}"/>
              </a:ext>
            </a:extLst>
          </p:cNvPr>
          <p:cNvSpPr/>
          <p:nvPr/>
        </p:nvSpPr>
        <p:spPr>
          <a:xfrm>
            <a:off x="1512419" y="7797647"/>
            <a:ext cx="1379175" cy="319862"/>
          </a:xfrm>
          <a:prstGeom prst="rect">
            <a:avLst/>
          </a:prstGeom>
          <a:solidFill>
            <a:srgbClr val="775EEE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CJ ONLYONE NEW 제목 Bold" panose="00000800000000000000" pitchFamily="2" charset="-127"/>
              <a:ea typeface="CJ ONLYONE NEW 제목 Bold" panose="00000800000000000000" pitchFamily="2" charset="-127"/>
            </a:endParaRPr>
          </a:p>
        </p:txBody>
      </p:sp>
      <p:sp>
        <p:nvSpPr>
          <p:cNvPr id="17" name="TextBox 9">
            <a:extLst>
              <a:ext uri="{FF2B5EF4-FFF2-40B4-BE49-F238E27FC236}">
                <a16:creationId xmlns:a16="http://schemas.microsoft.com/office/drawing/2014/main" id="{4374D013-253F-6A7B-59E5-1C9A7473903B}"/>
              </a:ext>
            </a:extLst>
          </p:cNvPr>
          <p:cNvSpPr txBox="1"/>
          <p:nvPr/>
        </p:nvSpPr>
        <p:spPr>
          <a:xfrm>
            <a:off x="1071200" y="6532403"/>
            <a:ext cx="2311400" cy="2374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7029"/>
              </a:lnSpc>
            </a:pPr>
            <a:r>
              <a:rPr lang="en-US" sz="7200" dirty="0">
                <a:solidFill>
                  <a:srgbClr val="8B76F1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03</a:t>
            </a:r>
            <a:endParaRPr lang="en-US" sz="7200" b="0" i="0" u="none" strike="noStrike" dirty="0">
              <a:solidFill>
                <a:srgbClr val="8B76F1"/>
              </a:solidFill>
              <a:latin typeface="CJ ONLYONE NEW 제목 Bold" panose="00000800000000000000" pitchFamily="2" charset="-127"/>
              <a:ea typeface="CJ ONLYONE NEW 제목 Bold" panose="00000800000000000000" pitchFamily="2" charset="-127"/>
            </a:endParaRPr>
          </a:p>
        </p:txBody>
      </p:sp>
      <p:sp>
        <p:nvSpPr>
          <p:cNvPr id="18" name="TextBox 5">
            <a:extLst>
              <a:ext uri="{FF2B5EF4-FFF2-40B4-BE49-F238E27FC236}">
                <a16:creationId xmlns:a16="http://schemas.microsoft.com/office/drawing/2014/main" id="{2ABA148C-5796-F88C-01F1-FB861A21353E}"/>
              </a:ext>
            </a:extLst>
          </p:cNvPr>
          <p:cNvSpPr txBox="1"/>
          <p:nvPr/>
        </p:nvSpPr>
        <p:spPr>
          <a:xfrm>
            <a:off x="3516436" y="7454616"/>
            <a:ext cx="4343400" cy="52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17029"/>
              </a:lnSpc>
            </a:pPr>
            <a:r>
              <a:rPr lang="en-US" altLang="ko-KR" sz="5400" dirty="0">
                <a:solidFill>
                  <a:srgbClr val="8B76F1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  <a:cs typeface="Calibri"/>
              </a:rPr>
              <a:t>CICD</a:t>
            </a:r>
          </a:p>
        </p:txBody>
      </p:sp>
      <p:pic>
        <p:nvPicPr>
          <p:cNvPr id="19" name="Graphic 10">
            <a:extLst>
              <a:ext uri="{FF2B5EF4-FFF2-40B4-BE49-F238E27FC236}">
                <a16:creationId xmlns:a16="http://schemas.microsoft.com/office/drawing/2014/main" id="{7E4511B5-FAB8-4261-3B0F-6E088434B0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2121" y="9496670"/>
            <a:ext cx="1796464" cy="488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17411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04FA214-EE55-448D-011E-CB114B3C90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5" name="제목 6">
            <a:extLst>
              <a:ext uri="{FF2B5EF4-FFF2-40B4-BE49-F238E27FC236}">
                <a16:creationId xmlns:a16="http://schemas.microsoft.com/office/drawing/2014/main" id="{FDC56DDC-F6F8-8BE0-1E33-8C8FC6EEF122}"/>
              </a:ext>
            </a:extLst>
          </p:cNvPr>
          <p:cNvSpPr txBox="1">
            <a:spLocks/>
          </p:cNvSpPr>
          <p:nvPr/>
        </p:nvSpPr>
        <p:spPr>
          <a:xfrm>
            <a:off x="905719" y="606175"/>
            <a:ext cx="10888494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dirty="0">
                <a:solidFill>
                  <a:srgbClr val="595959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시나리오 기획 과정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80164F-1C21-0FA1-F006-7EC4013DEA08}"/>
              </a:ext>
            </a:extLst>
          </p:cNvPr>
          <p:cNvSpPr txBox="1"/>
          <p:nvPr/>
        </p:nvSpPr>
        <p:spPr>
          <a:xfrm>
            <a:off x="15444857" y="1177675"/>
            <a:ext cx="16510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8770"/>
              </a:lnSpc>
            </a:pPr>
            <a:r>
              <a:rPr lang="en-US" altLang="ko-KR" sz="1900" b="0" i="0" u="none" strike="noStrike" dirty="0">
                <a:solidFill>
                  <a:srgbClr val="595959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01</a:t>
            </a:r>
            <a:r>
              <a:rPr lang="ko-KR" altLang="en-US" sz="1900" b="0" i="0" u="none" strike="noStrike" dirty="0">
                <a:solidFill>
                  <a:srgbClr val="595959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 기획과정</a:t>
            </a:r>
          </a:p>
        </p:txBody>
      </p:sp>
      <p:graphicFrame>
        <p:nvGraphicFramePr>
          <p:cNvPr id="9" name="차트 8">
            <a:extLst>
              <a:ext uri="{FF2B5EF4-FFF2-40B4-BE49-F238E27FC236}">
                <a16:creationId xmlns:a16="http://schemas.microsoft.com/office/drawing/2014/main" id="{29B7F9FB-EC94-9074-0321-2405DC83EA6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19160547"/>
              </p:ext>
            </p:extLst>
          </p:nvPr>
        </p:nvGraphicFramePr>
        <p:xfrm>
          <a:off x="2621569" y="3316940"/>
          <a:ext cx="11990022" cy="51717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4778330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1143093" y="2891474"/>
            <a:ext cx="6004156" cy="151313"/>
          </a:xfrm>
          <a:prstGeom prst="roundRect">
            <a:avLst/>
          </a:prstGeom>
          <a:solidFill>
            <a:srgbClr val="E4DF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6216CD6-712C-32D8-31A3-DB410AFDA14F}"/>
              </a:ext>
            </a:extLst>
          </p:cNvPr>
          <p:cNvSpPr txBox="1"/>
          <p:nvPr/>
        </p:nvSpPr>
        <p:spPr>
          <a:xfrm>
            <a:off x="1143093" y="2495335"/>
            <a:ext cx="122412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WBS, </a:t>
            </a:r>
            <a:r>
              <a:rPr lang="ko-KR" altLang="en-US" sz="3200" dirty="0" err="1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칸반보드를</a:t>
            </a:r>
            <a:r>
              <a:rPr lang="ko-KR" altLang="en-US" sz="32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 활용한 일정 관리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421E0DF-B12E-0DCD-3C7F-9AD4264E1B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9" name="TextBox 2">
            <a:extLst>
              <a:ext uri="{FF2B5EF4-FFF2-40B4-BE49-F238E27FC236}">
                <a16:creationId xmlns:a16="http://schemas.microsoft.com/office/drawing/2014/main" id="{671A3603-049C-F0C3-9AF0-4F523937AAB7}"/>
              </a:ext>
            </a:extLst>
          </p:cNvPr>
          <p:cNvSpPr txBox="1"/>
          <p:nvPr/>
        </p:nvSpPr>
        <p:spPr>
          <a:xfrm>
            <a:off x="15444857" y="1177675"/>
            <a:ext cx="16510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8770"/>
              </a:lnSpc>
            </a:pPr>
            <a:r>
              <a:rPr lang="en-US" altLang="ko-KR" sz="1900" b="0" i="0" u="none" strike="noStrike" dirty="0">
                <a:solidFill>
                  <a:srgbClr val="595959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01</a:t>
            </a:r>
            <a:r>
              <a:rPr lang="ko-KR" altLang="en-US" sz="1900" b="0" i="0" u="none" strike="noStrike" dirty="0">
                <a:solidFill>
                  <a:srgbClr val="595959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 기획과정</a:t>
            </a:r>
          </a:p>
        </p:txBody>
      </p:sp>
      <p:sp>
        <p:nvSpPr>
          <p:cNvPr id="10" name="제목 6">
            <a:extLst>
              <a:ext uri="{FF2B5EF4-FFF2-40B4-BE49-F238E27FC236}">
                <a16:creationId xmlns:a16="http://schemas.microsoft.com/office/drawing/2014/main" id="{C489C801-5755-F990-048A-78109D0003A4}"/>
              </a:ext>
            </a:extLst>
          </p:cNvPr>
          <p:cNvSpPr txBox="1">
            <a:spLocks/>
          </p:cNvSpPr>
          <p:nvPr/>
        </p:nvSpPr>
        <p:spPr>
          <a:xfrm>
            <a:off x="905719" y="606175"/>
            <a:ext cx="10888494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dirty="0">
                <a:solidFill>
                  <a:srgbClr val="595959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프로젝트 진행 과정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2914" y="3826271"/>
            <a:ext cx="5982103" cy="4115867"/>
          </a:xfrm>
          <a:prstGeom prst="rect">
            <a:avLst/>
          </a:prstGeom>
          <a:ln w="57150">
            <a:solidFill>
              <a:srgbClr val="775EEE"/>
            </a:solidFill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4055" y="5627494"/>
            <a:ext cx="4922214" cy="3560751"/>
          </a:xfrm>
          <a:prstGeom prst="rect">
            <a:avLst/>
          </a:prstGeom>
          <a:ln w="57150">
            <a:solidFill>
              <a:srgbClr val="775EEE"/>
            </a:solidFill>
          </a:ln>
        </p:spPr>
      </p:pic>
    </p:spTree>
    <p:extLst>
      <p:ext uri="{BB962C8B-B14F-4D97-AF65-F5344CB8AC3E}">
        <p14:creationId xmlns:p14="http://schemas.microsoft.com/office/powerpoint/2010/main" val="5945514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1386840" y="2804160"/>
            <a:ext cx="15846177" cy="643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ko-KR" sz="1600" dirty="0">
                <a:solidFill>
                  <a:schemeClr val="bg1">
                    <a:lumMod val="50000"/>
                  </a:schemeClr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올리브 시네마는 전 세계적으로 영화관을 운영하는 글로벌 체인으로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, </a:t>
            </a:r>
            <a:r>
              <a:rPr lang="ko-KR" altLang="ko-KR" sz="1600" dirty="0">
                <a:solidFill>
                  <a:schemeClr val="bg1">
                    <a:lumMod val="50000"/>
                  </a:schemeClr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고객들에게 최고의 영화 경험을 제공하는 것을 목표로 하고 있습니다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. </a:t>
            </a:r>
            <a:r>
              <a:rPr lang="ko-KR" altLang="ko-KR" sz="1600" dirty="0">
                <a:solidFill>
                  <a:schemeClr val="bg1">
                    <a:lumMod val="50000"/>
                  </a:schemeClr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하지만 최근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, </a:t>
            </a:r>
            <a:r>
              <a:rPr lang="ko-KR" altLang="ko-KR" sz="1600" dirty="0">
                <a:solidFill>
                  <a:schemeClr val="bg1">
                    <a:lumMod val="50000"/>
                  </a:schemeClr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인기 영화 </a:t>
            </a:r>
            <a:r>
              <a:rPr lang="ko-KR" altLang="ko-KR" sz="1600" dirty="0" err="1">
                <a:solidFill>
                  <a:schemeClr val="bg1">
                    <a:lumMod val="50000"/>
                  </a:schemeClr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개봉일이나</a:t>
            </a:r>
            <a:r>
              <a:rPr lang="ko-KR" altLang="ko-KR" sz="1600" dirty="0">
                <a:solidFill>
                  <a:schemeClr val="bg1">
                    <a:lumMod val="50000"/>
                  </a:schemeClr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 대규모 이벤트가 있는 날이면 급격히 증가하는 트래픽으로 인해 웹사이트와 앱에서 응답 속도가 느려지거나 서버 과부하가 발생해 고객 불만이 높아지는 상황이 반복되고 있습니다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. </a:t>
            </a:r>
            <a:r>
              <a:rPr lang="ko-KR" altLang="ko-KR" sz="1600" dirty="0">
                <a:solidFill>
                  <a:schemeClr val="bg1">
                    <a:lumMod val="50000"/>
                  </a:schemeClr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또한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, </a:t>
            </a:r>
            <a:r>
              <a:rPr lang="ko-KR" altLang="ko-KR" sz="1600" dirty="0">
                <a:solidFill>
                  <a:schemeClr val="bg1">
                    <a:lumMod val="50000"/>
                  </a:schemeClr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고객 데이터를 충분히 활용하지 못해 개인화된 서비스 제공에 어려움을 겪고 있으며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, </a:t>
            </a:r>
            <a:r>
              <a:rPr lang="ko-KR" altLang="ko-KR" sz="1600" dirty="0">
                <a:solidFill>
                  <a:schemeClr val="bg1">
                    <a:lumMod val="50000"/>
                  </a:schemeClr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지역별로 최적화되지 않은 콘텐츠 배포로 인해 글로벌 사용자의 만족도가 떨어지고 있습니다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.</a:t>
            </a:r>
            <a:endParaRPr lang="ko-KR" altLang="ko-KR" sz="1600" dirty="0">
              <a:solidFill>
                <a:schemeClr val="bg1">
                  <a:lumMod val="50000"/>
                </a:schemeClr>
              </a:solidFill>
              <a:latin typeface="CJ ONLYONE NEW 본문 Regular" panose="00000500000000000000" pitchFamily="2" charset="-127"/>
              <a:ea typeface="CJ ONLYONE NEW 본문 Regular" panose="00000500000000000000" pitchFamily="2" charset="-127"/>
            </a:endParaRPr>
          </a:p>
          <a:p>
            <a:r>
              <a:rPr lang="ko-KR" altLang="ko-KR" sz="1600" dirty="0">
                <a:solidFill>
                  <a:schemeClr val="bg1">
                    <a:lumMod val="50000"/>
                  </a:schemeClr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이러한 문제를 해결하고자 올리브 시네마는 </a:t>
            </a:r>
            <a:r>
              <a:rPr lang="ko-KR" altLang="ko-KR" sz="1600" dirty="0" err="1">
                <a:solidFill>
                  <a:schemeClr val="bg1">
                    <a:lumMod val="50000"/>
                  </a:schemeClr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클라우드</a:t>
            </a:r>
            <a:r>
              <a:rPr lang="ko-KR" altLang="ko-KR" sz="1600" dirty="0">
                <a:solidFill>
                  <a:schemeClr val="bg1">
                    <a:lumMod val="50000"/>
                  </a:schemeClr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 기반의 혁신적인 예매 플랫폼을 구축하려고 합니다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. </a:t>
            </a:r>
            <a:r>
              <a:rPr lang="ko-KR" altLang="ko-KR" sz="1600" dirty="0">
                <a:solidFill>
                  <a:schemeClr val="bg1">
                    <a:lumMod val="50000"/>
                  </a:schemeClr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목표는 고객들에게 글로벌 사용자들에게 안정적이고 빠른 서비스를 보장하며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, </a:t>
            </a:r>
            <a:r>
              <a:rPr lang="ko-KR" altLang="ko-KR" sz="1600" dirty="0">
                <a:solidFill>
                  <a:schemeClr val="bg1">
                    <a:lumMod val="50000"/>
                  </a:schemeClr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운영 효율성을 극대화하는 것입니다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.</a:t>
            </a:r>
            <a:endParaRPr lang="ko-KR" altLang="ko-KR" sz="1600" dirty="0">
              <a:solidFill>
                <a:schemeClr val="bg1">
                  <a:lumMod val="50000"/>
                </a:schemeClr>
              </a:solidFill>
              <a:latin typeface="CJ ONLYONE NEW 본문 Regular" panose="00000500000000000000" pitchFamily="2" charset="-127"/>
              <a:ea typeface="CJ ONLYONE NEW 본문 Regular" panose="00000500000000000000" pitchFamily="2" charset="-127"/>
            </a:endParaRPr>
          </a:p>
          <a:p>
            <a:r>
              <a:rPr lang="ko-KR" altLang="ko-KR" sz="1600" dirty="0">
                <a:solidFill>
                  <a:schemeClr val="bg1">
                    <a:lumMod val="50000"/>
                  </a:schemeClr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인기 영화가 개봉하는 날처럼 트래픽이 급격히 증가할 경우를 대비해서 웹 애플리케이션과 </a:t>
            </a:r>
            <a:r>
              <a:rPr lang="ko-KR" altLang="ko-KR" sz="1600" dirty="0" err="1">
                <a:solidFill>
                  <a:schemeClr val="bg1">
                    <a:lumMod val="50000"/>
                  </a:schemeClr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백엔드</a:t>
            </a:r>
            <a:r>
              <a:rPr lang="ko-KR" altLang="ko-KR" sz="1600" dirty="0">
                <a:solidFill>
                  <a:schemeClr val="bg1">
                    <a:lumMod val="50000"/>
                  </a:schemeClr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 시스템을 설계하고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, </a:t>
            </a:r>
            <a:r>
              <a:rPr lang="ko-KR" altLang="ko-KR" sz="1600" dirty="0">
                <a:solidFill>
                  <a:schemeClr val="bg1">
                    <a:lumMod val="50000"/>
                  </a:schemeClr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이를 자동으로 확장할 수 있는 구조를 도입합니다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. </a:t>
            </a:r>
            <a:r>
              <a:rPr lang="ko-KR" altLang="ko-KR" sz="1600" dirty="0">
                <a:solidFill>
                  <a:schemeClr val="bg1">
                    <a:lumMod val="50000"/>
                  </a:schemeClr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이를 통해 예매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, </a:t>
            </a:r>
            <a:r>
              <a:rPr lang="ko-KR" altLang="ko-KR" sz="1600" dirty="0">
                <a:solidFill>
                  <a:schemeClr val="bg1">
                    <a:lumMod val="50000"/>
                  </a:schemeClr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결제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, </a:t>
            </a:r>
            <a:r>
              <a:rPr lang="ko-KR" altLang="ko-KR" sz="1600" dirty="0">
                <a:solidFill>
                  <a:schemeClr val="bg1">
                    <a:lumMod val="50000"/>
                  </a:schemeClr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좌석 관리와 같은 각 기능을 유연하게 설계하고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, </a:t>
            </a:r>
            <a:r>
              <a:rPr lang="ko-KR" altLang="ko-KR" sz="1600" dirty="0">
                <a:solidFill>
                  <a:schemeClr val="bg1">
                    <a:lumMod val="50000"/>
                  </a:schemeClr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트래픽이 늘어날 때 필요한 리소스를 추가할 수 있습니다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. </a:t>
            </a:r>
            <a:r>
              <a:rPr lang="ko-KR" altLang="ko-KR" sz="1600" dirty="0">
                <a:solidFill>
                  <a:schemeClr val="bg1">
                    <a:lumMod val="50000"/>
                  </a:schemeClr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이러한 설계는 단순히 서버 과부하를 방지하는 데 그치지 않고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, </a:t>
            </a:r>
            <a:r>
              <a:rPr lang="ko-KR" altLang="ko-KR" sz="1600" dirty="0">
                <a:solidFill>
                  <a:schemeClr val="bg1">
                    <a:lumMod val="50000"/>
                  </a:schemeClr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고객이 어떤 상황에서도 빠르고 안정적인 예매 서비스를 이용할 수 있도록 보장합니다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.</a:t>
            </a:r>
            <a:endParaRPr lang="ko-KR" altLang="ko-KR" sz="1600" dirty="0">
              <a:solidFill>
                <a:schemeClr val="bg1">
                  <a:lumMod val="50000"/>
                </a:schemeClr>
              </a:solidFill>
              <a:latin typeface="CJ ONLYONE NEW 본문 Regular" panose="00000500000000000000" pitchFamily="2" charset="-127"/>
              <a:ea typeface="CJ ONLYONE NEW 본문 Regular" panose="00000500000000000000" pitchFamily="2" charset="-127"/>
            </a:endParaRPr>
          </a:p>
          <a:p>
            <a:r>
              <a:rPr lang="ko-KR" altLang="ko-KR" sz="1600" dirty="0">
                <a:solidFill>
                  <a:schemeClr val="bg1">
                    <a:lumMod val="50000"/>
                  </a:schemeClr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좌석 예약과 결제 처리는 빠른 응답 속도를 제공합니다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. </a:t>
            </a:r>
            <a:r>
              <a:rPr lang="ko-KR" altLang="ko-KR" sz="1600" dirty="0">
                <a:solidFill>
                  <a:schemeClr val="bg1">
                    <a:lumMod val="50000"/>
                  </a:schemeClr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고객이 좌석을 선택하고 결제 요청을 보내면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, </a:t>
            </a:r>
            <a:r>
              <a:rPr lang="ko-KR" altLang="ko-KR" sz="1600" dirty="0">
                <a:solidFill>
                  <a:schemeClr val="bg1">
                    <a:lumMod val="50000"/>
                  </a:schemeClr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예약 정보는 실시간으로 업데이트되며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, </a:t>
            </a:r>
            <a:r>
              <a:rPr lang="ko-KR" altLang="ko-KR" sz="1600" dirty="0">
                <a:solidFill>
                  <a:schemeClr val="bg1">
                    <a:lumMod val="50000"/>
                  </a:schemeClr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고객은 결제가 완료된 후 확인 메시지를 받아볼 수 있습니다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. </a:t>
            </a:r>
            <a:r>
              <a:rPr lang="ko-KR" altLang="ko-KR" sz="1600" dirty="0">
                <a:solidFill>
                  <a:schemeClr val="bg1">
                    <a:lumMod val="50000"/>
                  </a:schemeClr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이러한 비동기 방식은 시스템 전체의 응답 속도를 높이고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, </a:t>
            </a:r>
            <a:r>
              <a:rPr lang="ko-KR" altLang="ko-KR" sz="1600" dirty="0">
                <a:solidFill>
                  <a:schemeClr val="bg1">
                    <a:lumMod val="50000"/>
                  </a:schemeClr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동시에 결제와 예약 과정에서 발생할 수 있는 오류를 최소화합니다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.</a:t>
            </a:r>
            <a:endParaRPr lang="ko-KR" altLang="ko-KR" sz="1600" dirty="0">
              <a:solidFill>
                <a:schemeClr val="bg1">
                  <a:lumMod val="50000"/>
                </a:schemeClr>
              </a:solidFill>
              <a:latin typeface="CJ ONLYONE NEW 본문 Regular" panose="00000500000000000000" pitchFamily="2" charset="-127"/>
              <a:ea typeface="CJ ONLYONE NEW 본문 Regular" panose="00000500000000000000" pitchFamily="2" charset="-127"/>
            </a:endParaRPr>
          </a:p>
          <a:p>
            <a:r>
              <a:rPr lang="ko-KR" altLang="ko-KR" sz="1600" dirty="0">
                <a:solidFill>
                  <a:schemeClr val="bg1">
                    <a:lumMod val="50000"/>
                  </a:schemeClr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글로벌 사용자를 위해 정적 콘텐츠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(</a:t>
            </a:r>
            <a:r>
              <a:rPr lang="ko-KR" altLang="ko-KR" sz="1600" dirty="0">
                <a:solidFill>
                  <a:schemeClr val="bg1">
                    <a:lumMod val="50000"/>
                  </a:schemeClr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영화 포스터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, </a:t>
            </a:r>
            <a:r>
              <a:rPr lang="ko-KR" altLang="ko-KR" sz="1600" dirty="0">
                <a:solidFill>
                  <a:schemeClr val="bg1">
                    <a:lumMod val="50000"/>
                  </a:schemeClr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예고편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, </a:t>
            </a:r>
            <a:r>
              <a:rPr lang="ko-KR" altLang="ko-KR" sz="1600" dirty="0">
                <a:solidFill>
                  <a:schemeClr val="bg1">
                    <a:lumMod val="50000"/>
                  </a:schemeClr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이벤트 배너 등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)</a:t>
            </a:r>
            <a:r>
              <a:rPr lang="ko-KR" altLang="ko-KR" sz="1600" dirty="0">
                <a:solidFill>
                  <a:schemeClr val="bg1">
                    <a:lumMod val="50000"/>
                  </a:schemeClr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는 전 세계적으로 분산된 네트워크를 통해 빠르게 제공됩니다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. </a:t>
            </a:r>
            <a:r>
              <a:rPr lang="ko-KR" altLang="ko-KR" sz="1600" dirty="0">
                <a:solidFill>
                  <a:schemeClr val="bg1">
                    <a:lumMod val="50000"/>
                  </a:schemeClr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이를 통해 고객은 자신이 위치한 지역에서 최적화된 서버를 통해 콘텐츠를 전달받아 대기 시간을 크게 줄일 수 있습니다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.</a:t>
            </a:r>
            <a:endParaRPr lang="ko-KR" altLang="ko-KR" sz="1600" dirty="0">
              <a:solidFill>
                <a:schemeClr val="bg1">
                  <a:lumMod val="50000"/>
                </a:schemeClr>
              </a:solidFill>
              <a:latin typeface="CJ ONLYONE NEW 본문 Regular" panose="00000500000000000000" pitchFamily="2" charset="-127"/>
              <a:ea typeface="CJ ONLYONE NEW 본문 Regular" panose="00000500000000000000" pitchFamily="2" charset="-127"/>
            </a:endParaRPr>
          </a:p>
          <a:p>
            <a:r>
              <a:rPr lang="ko-KR" altLang="ko-KR" sz="1600" dirty="0" err="1">
                <a:solidFill>
                  <a:schemeClr val="bg1">
                    <a:lumMod val="50000"/>
                  </a:schemeClr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운영팀은</a:t>
            </a:r>
            <a:r>
              <a:rPr lang="ko-KR" altLang="ko-KR" sz="1600" dirty="0">
                <a:solidFill>
                  <a:schemeClr val="bg1">
                    <a:lumMod val="50000"/>
                  </a:schemeClr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 실시간 예매 데이터를 활용해 서비스 상태를 모니터링하고 마케팅 전략을 최적화할 수 있습니다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. </a:t>
            </a:r>
            <a:r>
              <a:rPr lang="ko-KR" altLang="ko-KR" sz="1600" dirty="0">
                <a:solidFill>
                  <a:schemeClr val="bg1">
                    <a:lumMod val="50000"/>
                  </a:schemeClr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예매 데이터를 실시간으로 수집하고 이를 분석 가능한 형태로 저장하여 인기 영화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, </a:t>
            </a:r>
            <a:r>
              <a:rPr lang="ko-KR" altLang="ko-KR" sz="1600" dirty="0">
                <a:solidFill>
                  <a:schemeClr val="bg1">
                    <a:lumMod val="50000"/>
                  </a:schemeClr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시간대별 예매 패턴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, </a:t>
            </a:r>
            <a:r>
              <a:rPr lang="ko-KR" altLang="ko-KR" sz="1600" dirty="0">
                <a:solidFill>
                  <a:schemeClr val="bg1">
                    <a:lumMod val="50000"/>
                  </a:schemeClr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지역별 트래픽 데이터를 </a:t>
            </a:r>
            <a:r>
              <a:rPr lang="ko-KR" altLang="ko-KR" sz="1600" dirty="0" err="1">
                <a:solidFill>
                  <a:schemeClr val="bg1">
                    <a:lumMod val="50000"/>
                  </a:schemeClr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시각화합니다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. </a:t>
            </a:r>
            <a:r>
              <a:rPr lang="ko-KR" altLang="ko-KR" sz="1600" dirty="0">
                <a:solidFill>
                  <a:schemeClr val="bg1">
                    <a:lumMod val="50000"/>
                  </a:schemeClr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이를 통해 </a:t>
            </a:r>
            <a:r>
              <a:rPr lang="ko-KR" altLang="ko-KR" sz="1600" dirty="0" err="1">
                <a:solidFill>
                  <a:schemeClr val="bg1">
                    <a:lumMod val="50000"/>
                  </a:schemeClr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운영팀은</a:t>
            </a:r>
            <a:r>
              <a:rPr lang="ko-KR" altLang="ko-KR" sz="1600" dirty="0">
                <a:solidFill>
                  <a:schemeClr val="bg1">
                    <a:lumMod val="50000"/>
                  </a:schemeClr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 실시간으로 데이터를 확인하고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, </a:t>
            </a:r>
            <a:r>
              <a:rPr lang="ko-KR" altLang="ko-KR" sz="1600" dirty="0">
                <a:solidFill>
                  <a:schemeClr val="bg1">
                    <a:lumMod val="50000"/>
                  </a:schemeClr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인기 영화에 추가 프로모션을 적용하거나 특정 시간대에 대한 추가 리소스 배포를 결정할 수 있습니다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.</a:t>
            </a:r>
            <a:endParaRPr lang="ko-KR" altLang="ko-KR" sz="1600" dirty="0">
              <a:solidFill>
                <a:schemeClr val="bg1">
                  <a:lumMod val="50000"/>
                </a:schemeClr>
              </a:solidFill>
              <a:latin typeface="CJ ONLYONE NEW 본문 Regular" panose="00000500000000000000" pitchFamily="2" charset="-127"/>
              <a:ea typeface="CJ ONLYONE NEW 본문 Regular" panose="00000500000000000000" pitchFamily="2" charset="-127"/>
            </a:endParaRPr>
          </a:p>
          <a:p>
            <a:r>
              <a:rPr lang="ko-KR" altLang="ko-KR" sz="1600" dirty="0">
                <a:solidFill>
                  <a:schemeClr val="bg1">
                    <a:lumMod val="50000"/>
                  </a:schemeClr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강화된 모니터링 시스템도 새로운 플랫폼의 핵심 요소 중 하나입니다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. </a:t>
            </a:r>
            <a:r>
              <a:rPr lang="ko-KR" altLang="ko-KR" sz="1600" dirty="0">
                <a:solidFill>
                  <a:schemeClr val="bg1">
                    <a:lumMod val="50000"/>
                  </a:schemeClr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리소스를 실시간으로 추적하고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, </a:t>
            </a:r>
            <a:r>
              <a:rPr lang="ko-KR" altLang="ko-KR" sz="1600" dirty="0">
                <a:solidFill>
                  <a:schemeClr val="bg1">
                    <a:lumMod val="50000"/>
                  </a:schemeClr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애플리케이션 성능과 트래픽 상태를 통합적으로 관리합니다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. </a:t>
            </a:r>
            <a:r>
              <a:rPr lang="ko-KR" altLang="ko-KR" sz="1600" dirty="0">
                <a:solidFill>
                  <a:schemeClr val="bg1">
                    <a:lumMod val="50000"/>
                  </a:schemeClr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만약 이상 상황이 발생하면 자동 알림이 </a:t>
            </a:r>
            <a:r>
              <a:rPr lang="ko-KR" altLang="ko-KR" sz="1600" dirty="0" err="1">
                <a:solidFill>
                  <a:schemeClr val="bg1">
                    <a:lumMod val="50000"/>
                  </a:schemeClr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운영팀에</a:t>
            </a:r>
            <a:r>
              <a:rPr lang="ko-KR" altLang="ko-KR" sz="1600" dirty="0">
                <a:solidFill>
                  <a:schemeClr val="bg1">
                    <a:lumMod val="50000"/>
                  </a:schemeClr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 전송되어 즉각적인 대응이 가능하도록 설계됩니다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.</a:t>
            </a:r>
            <a:endParaRPr lang="ko-KR" altLang="ko-KR" sz="1600" dirty="0">
              <a:solidFill>
                <a:schemeClr val="bg1">
                  <a:lumMod val="50000"/>
                </a:schemeClr>
              </a:solidFill>
              <a:latin typeface="CJ ONLYONE NEW 본문 Regular" panose="00000500000000000000" pitchFamily="2" charset="-127"/>
              <a:ea typeface="CJ ONLYONE NEW 본문 Regular" panose="00000500000000000000" pitchFamily="2" charset="-127"/>
            </a:endParaRPr>
          </a:p>
          <a:p>
            <a:r>
              <a:rPr lang="ko-KR" altLang="ko-KR" sz="1600" dirty="0">
                <a:solidFill>
                  <a:schemeClr val="bg1">
                    <a:lumMod val="50000"/>
                  </a:schemeClr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예를 들어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, </a:t>
            </a:r>
            <a:r>
              <a:rPr lang="ko-KR" altLang="ko-KR" sz="1600" dirty="0" err="1">
                <a:solidFill>
                  <a:schemeClr val="bg1">
                    <a:lumMod val="50000"/>
                  </a:schemeClr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블록버스터</a:t>
            </a:r>
            <a:r>
              <a:rPr lang="ko-KR" altLang="ko-KR" sz="1600" dirty="0">
                <a:solidFill>
                  <a:schemeClr val="bg1">
                    <a:lumMod val="50000"/>
                  </a:schemeClr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 영화가 개봉하는 날에는 미리 설정된 확장 규칙이 발동되어 필요한 리소스가 자동으로 배포됩니다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. </a:t>
            </a:r>
            <a:r>
              <a:rPr lang="ko-KR" altLang="ko-KR" sz="1600" dirty="0">
                <a:solidFill>
                  <a:schemeClr val="bg1">
                    <a:lumMod val="50000"/>
                  </a:schemeClr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영화 포스터와 예고편은 전 세계적으로 분산된 네트워크를 통해 빠르게 제공되고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, </a:t>
            </a:r>
            <a:r>
              <a:rPr lang="ko-KR" altLang="ko-KR" sz="1600" dirty="0">
                <a:solidFill>
                  <a:schemeClr val="bg1">
                    <a:lumMod val="50000"/>
                  </a:schemeClr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고객에게 푸시 알림으로 맞춤형 프로모션을 보냅니다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. </a:t>
            </a:r>
            <a:r>
              <a:rPr lang="ko-KR" altLang="ko-KR" sz="1600" dirty="0">
                <a:solidFill>
                  <a:schemeClr val="bg1">
                    <a:lumMod val="50000"/>
                  </a:schemeClr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고객이 영화와 좌석을 선택하면 예약 정보가 실시간으로 업데이트되고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, </a:t>
            </a:r>
            <a:r>
              <a:rPr lang="ko-KR" altLang="ko-KR" sz="1600" dirty="0">
                <a:solidFill>
                  <a:schemeClr val="bg1">
                    <a:lumMod val="50000"/>
                  </a:schemeClr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결제 완료 후에는 확인 메시지가 전송됩니다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.</a:t>
            </a:r>
            <a:endParaRPr lang="ko-KR" altLang="ko-KR" sz="1600" dirty="0">
              <a:solidFill>
                <a:schemeClr val="bg1">
                  <a:lumMod val="50000"/>
                </a:schemeClr>
              </a:solidFill>
              <a:latin typeface="CJ ONLYONE NEW 본문 Regular" panose="00000500000000000000" pitchFamily="2" charset="-127"/>
              <a:ea typeface="CJ ONLYONE NEW 본문 Regular" panose="00000500000000000000" pitchFamily="2" charset="-127"/>
            </a:endParaRPr>
          </a:p>
          <a:p>
            <a:r>
              <a:rPr lang="ko-KR" altLang="ko-KR" sz="1600" dirty="0">
                <a:solidFill>
                  <a:schemeClr val="bg1">
                    <a:lumMod val="50000"/>
                  </a:schemeClr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이벤트가 종료된 후에는 추가로 배포된 리소스가 자동으로 축소되어 비용을 절감합니다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. </a:t>
            </a:r>
            <a:r>
              <a:rPr lang="ko-KR" altLang="ko-KR" sz="1600" dirty="0">
                <a:solidFill>
                  <a:schemeClr val="bg1">
                    <a:lumMod val="50000"/>
                  </a:schemeClr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저장된 데이터를 분석해 다음 이벤트를 위한 </a:t>
            </a:r>
            <a:r>
              <a:rPr lang="ko-KR" altLang="ko-KR" sz="1600" dirty="0" err="1">
                <a:solidFill>
                  <a:schemeClr val="bg1">
                    <a:lumMod val="50000"/>
                  </a:schemeClr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인사이트를</a:t>
            </a:r>
            <a:r>
              <a:rPr lang="ko-KR" altLang="ko-KR" sz="1600" dirty="0">
                <a:solidFill>
                  <a:schemeClr val="bg1">
                    <a:lumMod val="50000"/>
                  </a:schemeClr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 도출함으로써 지속적으로 서비스를 개선할 수 있습니다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.</a:t>
            </a:r>
            <a:endParaRPr lang="ko-KR" altLang="ko-KR" sz="1600" dirty="0">
              <a:solidFill>
                <a:schemeClr val="bg1">
                  <a:lumMod val="50000"/>
                </a:schemeClr>
              </a:solidFill>
              <a:latin typeface="CJ ONLYONE NEW 본문 Regular" panose="00000500000000000000" pitchFamily="2" charset="-127"/>
              <a:ea typeface="CJ ONLYONE NEW 본문 Regular" panose="00000500000000000000" pitchFamily="2" charset="-127"/>
            </a:endParaRPr>
          </a:p>
          <a:p>
            <a:r>
              <a:rPr lang="ko-KR" altLang="ko-KR" sz="1600" dirty="0">
                <a:solidFill>
                  <a:schemeClr val="bg1">
                    <a:lumMod val="50000"/>
                  </a:schemeClr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새로운 플랫폼은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 AI, </a:t>
            </a:r>
            <a:r>
              <a:rPr lang="ko-KR" altLang="ko-KR" sz="1600" dirty="0">
                <a:solidFill>
                  <a:schemeClr val="bg1">
                    <a:lumMod val="50000"/>
                  </a:schemeClr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컨테이너 기반 설계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, </a:t>
            </a:r>
            <a:r>
              <a:rPr lang="ko-KR" altLang="ko-KR" sz="1600" dirty="0" err="1">
                <a:solidFill>
                  <a:schemeClr val="bg1">
                    <a:lumMod val="50000"/>
                  </a:schemeClr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서버리스</a:t>
            </a:r>
            <a:r>
              <a:rPr lang="ko-KR" altLang="ko-KR" sz="1600" dirty="0">
                <a:solidFill>
                  <a:schemeClr val="bg1">
                    <a:lumMod val="50000"/>
                  </a:schemeClr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 아키텍처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, </a:t>
            </a:r>
            <a:r>
              <a:rPr lang="ko-KR" altLang="ko-KR" sz="1600" dirty="0">
                <a:solidFill>
                  <a:schemeClr val="bg1">
                    <a:lumMod val="50000"/>
                  </a:schemeClr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글로벌 콘텐츠 배포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, </a:t>
            </a:r>
            <a:r>
              <a:rPr lang="ko-KR" altLang="ko-KR" sz="1600" dirty="0">
                <a:solidFill>
                  <a:schemeClr val="bg1">
                    <a:lumMod val="50000"/>
                  </a:schemeClr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실시간 데이터 분석 등 고도화된 기술을 통해 제공되어 올리브 시네마가 글로벌 영화 예매 시장에서 디지털 리더로 자리 잡을 수 있도록 지원합니다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. </a:t>
            </a:r>
            <a:r>
              <a:rPr lang="ko-KR" altLang="ko-KR" sz="1600" dirty="0">
                <a:solidFill>
                  <a:schemeClr val="bg1">
                    <a:lumMod val="50000"/>
                  </a:schemeClr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고객은 더 개인화된 추천과 빠른 서비스를 통해 최상의 예매 경험을 누릴 수 있으며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, </a:t>
            </a:r>
            <a:r>
              <a:rPr lang="ko-KR" altLang="ko-KR" sz="1600" dirty="0">
                <a:solidFill>
                  <a:schemeClr val="bg1">
                    <a:lumMod val="50000"/>
                  </a:schemeClr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올리브 시네마는 강화된 운영 효율성으로 비용을 절감하면서도 글로벌 확장을 이어갈 수 있습니다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.</a:t>
            </a:r>
            <a:endParaRPr lang="ko-KR" altLang="ko-KR" sz="1600" dirty="0">
              <a:solidFill>
                <a:schemeClr val="bg1">
                  <a:lumMod val="50000"/>
                </a:schemeClr>
              </a:solidFill>
              <a:latin typeface="CJ ONLYONE NEW 본문 Regular" panose="00000500000000000000" pitchFamily="2" charset="-127"/>
              <a:ea typeface="CJ ONLYONE NEW 본문 Regular" panose="00000500000000000000" pitchFamily="2" charset="-127"/>
            </a:endParaRPr>
          </a:p>
          <a:p>
            <a:endParaRPr lang="ko-KR" altLang="en-US" sz="1600" dirty="0">
              <a:solidFill>
                <a:schemeClr val="bg1">
                  <a:lumMod val="50000"/>
                </a:schemeClr>
              </a:solidFill>
              <a:latin typeface="CJ ONLYONE NEW 본문 Regular" panose="00000500000000000000" pitchFamily="2" charset="-127"/>
              <a:ea typeface="CJ ONLYONE NEW 본문 Regular" panose="00000500000000000000" pitchFamily="2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390264" y="2653010"/>
            <a:ext cx="15952856" cy="6001643"/>
          </a:xfrm>
          <a:prstGeom prst="rect">
            <a:avLst/>
          </a:prstGeom>
          <a:solidFill>
            <a:srgbClr val="FFFFFF">
              <a:alpha val="73000"/>
            </a:srgb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altLang="ko-KR" sz="4800" dirty="0">
              <a:latin typeface="CJ ONLYONE NEW 제목 Medium" panose="00000600000000000000" pitchFamily="2" charset="-127"/>
              <a:ea typeface="CJ ONLYONE NEW 제목 Medium" panose="00000600000000000000" pitchFamily="2" charset="-127"/>
            </a:endParaRPr>
          </a:p>
          <a:p>
            <a:pPr algn="ctr"/>
            <a:endParaRPr lang="en-US" altLang="ko-KR" sz="4800" dirty="0">
              <a:latin typeface="CJ ONLYONE NEW 제목 Medium" panose="00000600000000000000" pitchFamily="2" charset="-127"/>
              <a:ea typeface="CJ ONLYONE NEW 제목 Medium" panose="00000600000000000000" pitchFamily="2" charset="-127"/>
            </a:endParaRPr>
          </a:p>
          <a:p>
            <a:pPr algn="ctr"/>
            <a:endParaRPr lang="en-US" altLang="ko-KR" sz="4800" dirty="0">
              <a:latin typeface="CJ ONLYONE NEW 제목 Medium" panose="00000600000000000000" pitchFamily="2" charset="-127"/>
              <a:ea typeface="CJ ONLYONE NEW 제목 Medium" panose="00000600000000000000" pitchFamily="2" charset="-127"/>
            </a:endParaRPr>
          </a:p>
          <a:p>
            <a:pPr algn="ctr"/>
            <a:r>
              <a:rPr lang="ko-KR" altLang="en-US" sz="4800" dirty="0">
                <a:latin typeface="CJ ONLYONE NEW 제목 Medium" panose="00000600000000000000" pitchFamily="2" charset="-127"/>
                <a:ea typeface="CJ ONLYONE NEW 제목 Medium" panose="00000600000000000000" pitchFamily="2" charset="-127"/>
              </a:rPr>
              <a:t>글로벌 영화 예매 플랫폼 혁신을 위한</a:t>
            </a:r>
            <a:endParaRPr lang="en-US" altLang="ko-KR" sz="4800" dirty="0">
              <a:latin typeface="CJ ONLYONE NEW 제목 Medium" panose="00000600000000000000" pitchFamily="2" charset="-127"/>
              <a:ea typeface="CJ ONLYONE NEW 제목 Medium" panose="00000600000000000000" pitchFamily="2" charset="-127"/>
            </a:endParaRPr>
          </a:p>
          <a:p>
            <a:pPr algn="ctr"/>
            <a:r>
              <a:rPr lang="ko-KR" altLang="en-US" sz="4800" dirty="0" err="1">
                <a:latin typeface="CJ ONLYONE NEW 제목 Medium" panose="00000600000000000000" pitchFamily="2" charset="-127"/>
                <a:ea typeface="CJ ONLYONE NEW 제목 Medium" panose="00000600000000000000" pitchFamily="2" charset="-127"/>
              </a:rPr>
              <a:t>클라우드</a:t>
            </a:r>
            <a:r>
              <a:rPr lang="ko-KR" altLang="en-US" sz="4800" dirty="0">
                <a:latin typeface="CJ ONLYONE NEW 제목 Medium" panose="00000600000000000000" pitchFamily="2" charset="-127"/>
                <a:ea typeface="CJ ONLYONE NEW 제목 Medium" panose="00000600000000000000" pitchFamily="2" charset="-127"/>
              </a:rPr>
              <a:t> 아키텍처 설계</a:t>
            </a:r>
            <a:endParaRPr lang="en-US" altLang="ko-KR" sz="4800" dirty="0">
              <a:latin typeface="CJ ONLYONE NEW 제목 Medium" panose="00000600000000000000" pitchFamily="2" charset="-127"/>
              <a:ea typeface="CJ ONLYONE NEW 제목 Medium" panose="00000600000000000000" pitchFamily="2" charset="-127"/>
            </a:endParaRPr>
          </a:p>
          <a:p>
            <a:pPr algn="ctr"/>
            <a:endParaRPr lang="en-US" altLang="ko-KR" sz="4800" dirty="0">
              <a:latin typeface="CJ ONLYONE NEW 제목 Medium" panose="00000600000000000000" pitchFamily="2" charset="-127"/>
              <a:ea typeface="CJ ONLYONE NEW 제목 Medium" panose="00000600000000000000" pitchFamily="2" charset="-127"/>
            </a:endParaRPr>
          </a:p>
          <a:p>
            <a:pPr algn="ctr"/>
            <a:endParaRPr lang="en-US" altLang="ko-KR" sz="4800" dirty="0">
              <a:latin typeface="CJ ONLYONE NEW 제목 Medium" panose="00000600000000000000" pitchFamily="2" charset="-127"/>
              <a:ea typeface="CJ ONLYONE NEW 제목 Medium" panose="00000600000000000000" pitchFamily="2" charset="-127"/>
            </a:endParaRPr>
          </a:p>
          <a:p>
            <a:pPr algn="ctr"/>
            <a:endParaRPr lang="ko-KR" altLang="en-US" sz="4800" dirty="0">
              <a:latin typeface="CJ ONLYONE NEW 제목 Medium" panose="00000600000000000000" pitchFamily="2" charset="-127"/>
              <a:ea typeface="CJ ONLYONE NEW 제목 Medium" panose="00000600000000000000" pitchFamily="2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421E0DF-B12E-0DCD-3C7F-9AD4264E1B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9" name="TextBox 2">
            <a:extLst>
              <a:ext uri="{FF2B5EF4-FFF2-40B4-BE49-F238E27FC236}">
                <a16:creationId xmlns:a16="http://schemas.microsoft.com/office/drawing/2014/main" id="{671A3603-049C-F0C3-9AF0-4F523937AAB7}"/>
              </a:ext>
            </a:extLst>
          </p:cNvPr>
          <p:cNvSpPr txBox="1"/>
          <p:nvPr/>
        </p:nvSpPr>
        <p:spPr>
          <a:xfrm>
            <a:off x="15444857" y="1177675"/>
            <a:ext cx="16510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8770"/>
              </a:lnSpc>
            </a:pPr>
            <a:r>
              <a:rPr lang="en-US" altLang="ko-KR" sz="1900" b="0" i="0" u="none" strike="noStrike" dirty="0">
                <a:solidFill>
                  <a:srgbClr val="595959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01</a:t>
            </a:r>
            <a:r>
              <a:rPr lang="ko-KR" altLang="en-US" sz="1900" b="0" i="0" u="none" strike="noStrike" dirty="0">
                <a:solidFill>
                  <a:srgbClr val="595959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 기획과정</a:t>
            </a:r>
          </a:p>
        </p:txBody>
      </p:sp>
      <p:sp>
        <p:nvSpPr>
          <p:cNvPr id="10" name="제목 6">
            <a:extLst>
              <a:ext uri="{FF2B5EF4-FFF2-40B4-BE49-F238E27FC236}">
                <a16:creationId xmlns:a16="http://schemas.microsoft.com/office/drawing/2014/main" id="{C489C801-5755-F990-048A-78109D0003A4}"/>
              </a:ext>
            </a:extLst>
          </p:cNvPr>
          <p:cNvSpPr txBox="1">
            <a:spLocks/>
          </p:cNvSpPr>
          <p:nvPr/>
        </p:nvSpPr>
        <p:spPr>
          <a:xfrm>
            <a:off x="905719" y="606175"/>
            <a:ext cx="10888494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dirty="0">
                <a:solidFill>
                  <a:srgbClr val="595959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프로젝트 진행 과정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1152797" y="2666153"/>
            <a:ext cx="16139160" cy="6708544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9303246" y="3108437"/>
            <a:ext cx="7272903" cy="208710"/>
          </a:xfrm>
          <a:prstGeom prst="rect">
            <a:avLst/>
          </a:prstGeom>
          <a:solidFill>
            <a:srgbClr val="FFFF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9303246" y="3603039"/>
            <a:ext cx="6109526" cy="190600"/>
          </a:xfrm>
          <a:prstGeom prst="rect">
            <a:avLst/>
          </a:prstGeom>
          <a:solidFill>
            <a:srgbClr val="FFFF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9366692" y="2833081"/>
            <a:ext cx="834224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ko-KR" sz="32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최근</a:t>
            </a:r>
            <a:r>
              <a:rPr lang="en-US" altLang="ko-KR" sz="32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, </a:t>
            </a:r>
            <a:r>
              <a:rPr lang="ko-KR" altLang="ko-KR" sz="32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인기 영화 </a:t>
            </a:r>
            <a:r>
              <a:rPr lang="ko-KR" altLang="ko-KR" sz="3200" dirty="0" err="1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개봉일이나</a:t>
            </a:r>
            <a:r>
              <a:rPr lang="ko-KR" altLang="ko-KR" sz="32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 대규모 이벤트가 </a:t>
            </a:r>
            <a:endParaRPr lang="en-US" altLang="ko-KR" sz="3200" dirty="0">
              <a:latin typeface="CJ ONLYONE NEW 본문 Regular" panose="00000500000000000000" pitchFamily="2" charset="-127"/>
              <a:ea typeface="CJ ONLYONE NEW 본문 Regular" panose="00000500000000000000" pitchFamily="2" charset="-127"/>
            </a:endParaRPr>
          </a:p>
          <a:p>
            <a:r>
              <a:rPr lang="ko-KR" altLang="ko-KR" sz="32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있는 날이면 급격히 증가하는 트래픽</a:t>
            </a:r>
            <a:endParaRPr lang="ko-KR" altLang="en-US" sz="3200" dirty="0">
              <a:latin typeface="CJ ONLYONE NEW 본문 Regular" panose="00000500000000000000" pitchFamily="2" charset="-127"/>
              <a:ea typeface="CJ ONLYONE NEW 본문 Regular" panose="00000500000000000000" pitchFamily="2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1966823" y="4678097"/>
            <a:ext cx="4898886" cy="205770"/>
          </a:xfrm>
          <a:prstGeom prst="rect">
            <a:avLst/>
          </a:prstGeom>
          <a:solidFill>
            <a:srgbClr val="FFFF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11966823" y="4444691"/>
            <a:ext cx="48988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자동으로 확장할 수 있는 구조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2004834" y="4846846"/>
            <a:ext cx="2079486" cy="228074"/>
          </a:xfrm>
          <a:prstGeom prst="rect">
            <a:avLst/>
          </a:prstGeom>
          <a:solidFill>
            <a:srgbClr val="FFFF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2004835" y="4613441"/>
            <a:ext cx="31767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비동기 방식</a:t>
            </a:r>
            <a:endParaRPr lang="ko-KR" altLang="en-US" sz="3200" dirty="0">
              <a:latin typeface="CJ ONLYONE NEW 본문 Regular" panose="00000500000000000000" pitchFamily="2" charset="-127"/>
              <a:ea typeface="CJ ONLYONE NEW 본문 Regular" panose="00000500000000000000" pitchFamily="2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6744474" y="5291791"/>
            <a:ext cx="5049739" cy="232859"/>
          </a:xfrm>
          <a:prstGeom prst="rect">
            <a:avLst/>
          </a:prstGeom>
          <a:solidFill>
            <a:srgbClr val="FFFF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6744474" y="5058386"/>
            <a:ext cx="55999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전 세계적으로 분산된 네트워크</a:t>
            </a:r>
            <a:endParaRPr lang="ko-KR" altLang="en-US" sz="3200" dirty="0">
              <a:latin typeface="CJ ONLYONE NEW 본문 Regular" panose="00000500000000000000" pitchFamily="2" charset="-127"/>
              <a:ea typeface="CJ ONLYONE NEW 본문 Regular" panose="00000500000000000000" pitchFamily="2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2023496" y="6460911"/>
            <a:ext cx="3969246" cy="208710"/>
          </a:xfrm>
          <a:prstGeom prst="rect">
            <a:avLst/>
          </a:prstGeom>
          <a:solidFill>
            <a:srgbClr val="FFFF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2023496" y="6227505"/>
            <a:ext cx="41216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강화된 모니터링 시스템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11112526" y="6457575"/>
            <a:ext cx="3654342" cy="212046"/>
          </a:xfrm>
          <a:prstGeom prst="rect">
            <a:avLst/>
          </a:prstGeom>
          <a:solidFill>
            <a:srgbClr val="FFFF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11093781" y="6964037"/>
            <a:ext cx="4477302" cy="208710"/>
          </a:xfrm>
          <a:prstGeom prst="rect">
            <a:avLst/>
          </a:prstGeom>
          <a:solidFill>
            <a:srgbClr val="FFFF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11097978" y="6206474"/>
            <a:ext cx="654154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이상 상황이 발생하면 </a:t>
            </a:r>
            <a:endParaRPr lang="en-US" altLang="ko-KR" sz="3200" dirty="0">
              <a:latin typeface="CJ ONLYONE NEW 본문 Regular" panose="00000500000000000000" pitchFamily="2" charset="-127"/>
              <a:ea typeface="CJ ONLYONE NEW 본문 Regular" panose="00000500000000000000" pitchFamily="2" charset="-127"/>
            </a:endParaRPr>
          </a:p>
          <a:p>
            <a:r>
              <a:rPr lang="ko-KR" altLang="en-US" sz="32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자동 알림이 </a:t>
            </a:r>
            <a:r>
              <a:rPr lang="ko-KR" altLang="en-US" sz="3200" dirty="0" err="1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운영팀에</a:t>
            </a:r>
            <a:r>
              <a:rPr lang="ko-KR" altLang="en-US" sz="32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 전송</a:t>
            </a:r>
          </a:p>
        </p:txBody>
      </p:sp>
    </p:spTree>
    <p:extLst>
      <p:ext uri="{BB962C8B-B14F-4D97-AF65-F5344CB8AC3E}">
        <p14:creationId xmlns:p14="http://schemas.microsoft.com/office/powerpoint/2010/main" val="2980809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7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7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7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18" grpId="0" animBg="1"/>
      <p:bldP spid="16" grpId="0" animBg="1"/>
      <p:bldP spid="17" grpId="0" animBg="1"/>
      <p:bldP spid="13" grpId="0"/>
      <p:bldP spid="19" grpId="0" animBg="1"/>
      <p:bldP spid="21" grpId="0"/>
      <p:bldP spid="23" grpId="0" animBg="1"/>
      <p:bldP spid="24" grpId="0"/>
      <p:bldP spid="25" grpId="0" animBg="1"/>
      <p:bldP spid="26" grpId="0"/>
      <p:bldP spid="27" grpId="0" animBg="1"/>
      <p:bldP spid="28" grpId="0"/>
      <p:bldP spid="29" grpId="0" animBg="1"/>
      <p:bldP spid="35" grpId="0" animBg="1"/>
      <p:bldP spid="3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34D5FD9D-F2BC-B360-59ED-6B514997F399}"/>
              </a:ext>
            </a:extLst>
          </p:cNvPr>
          <p:cNvSpPr/>
          <p:nvPr/>
        </p:nvSpPr>
        <p:spPr>
          <a:xfrm>
            <a:off x="4775200" y="6473374"/>
            <a:ext cx="2264229" cy="29028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5D1240C-49CC-E08D-B275-D47C00DC52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11" name="TextBox 8">
            <a:extLst>
              <a:ext uri="{FF2B5EF4-FFF2-40B4-BE49-F238E27FC236}">
                <a16:creationId xmlns:a16="http://schemas.microsoft.com/office/drawing/2014/main" id="{FA273096-6B93-EB58-1209-F8ED3CE7F1A2}"/>
              </a:ext>
            </a:extLst>
          </p:cNvPr>
          <p:cNvSpPr txBox="1"/>
          <p:nvPr/>
        </p:nvSpPr>
        <p:spPr>
          <a:xfrm>
            <a:off x="2072681" y="4432710"/>
            <a:ext cx="8612626" cy="3247727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altLang="ko-KR" sz="3600" dirty="0">
                <a:solidFill>
                  <a:srgbClr val="595959"/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  <a:cs typeface="Calibri"/>
              </a:rPr>
              <a:t># CGV</a:t>
            </a:r>
            <a:r>
              <a:rPr lang="ko-KR" altLang="en-US" sz="3600" dirty="0">
                <a:solidFill>
                  <a:srgbClr val="595959"/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  <a:cs typeface="Calibri"/>
              </a:rPr>
              <a:t>의 </a:t>
            </a:r>
            <a:r>
              <a:rPr lang="en-US" altLang="ko-KR" sz="3600" dirty="0">
                <a:solidFill>
                  <a:srgbClr val="595959"/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  <a:cs typeface="Calibri"/>
              </a:rPr>
              <a:t>ICECON </a:t>
            </a:r>
            <a:r>
              <a:rPr lang="ko-KR" altLang="en-US" sz="3600" dirty="0">
                <a:solidFill>
                  <a:srgbClr val="595959"/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  <a:cs typeface="Calibri"/>
              </a:rPr>
              <a:t>사업</a:t>
            </a:r>
            <a:endParaRPr lang="en-US" altLang="ko-KR" sz="3600" dirty="0">
              <a:solidFill>
                <a:srgbClr val="595959"/>
              </a:solidFill>
              <a:latin typeface="CJ ONLYONE NEW 본문 Regular" panose="00000500000000000000" pitchFamily="2" charset="-127"/>
              <a:ea typeface="CJ ONLYONE NEW 본문 Regular" panose="00000500000000000000" pitchFamily="2" charset="-127"/>
              <a:cs typeface="Calibri"/>
            </a:endParaRPr>
          </a:p>
          <a:p>
            <a:pPr>
              <a:lnSpc>
                <a:spcPct val="150000"/>
              </a:lnSpc>
            </a:pPr>
            <a:r>
              <a:rPr lang="en-US" altLang="ko-KR" sz="3600" dirty="0">
                <a:solidFill>
                  <a:srgbClr val="595959"/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  <a:cs typeface="Calibri"/>
              </a:rPr>
              <a:t># </a:t>
            </a:r>
            <a:r>
              <a:rPr lang="ko-KR" altLang="en-US" sz="3600" dirty="0" err="1">
                <a:solidFill>
                  <a:srgbClr val="595959"/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  <a:cs typeface="Calibri"/>
              </a:rPr>
              <a:t>얼터콘텐츠</a:t>
            </a:r>
            <a:r>
              <a:rPr lang="ko-KR" altLang="en-US" sz="3600" dirty="0">
                <a:solidFill>
                  <a:srgbClr val="595959"/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  <a:cs typeface="Calibri"/>
              </a:rPr>
              <a:t> 상영을 통한 </a:t>
            </a:r>
            <a:r>
              <a:rPr lang="ko-KR" altLang="en-US" sz="3600" dirty="0" err="1">
                <a:solidFill>
                  <a:srgbClr val="595959"/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  <a:cs typeface="Calibri"/>
              </a:rPr>
              <a:t>팬덤형</a:t>
            </a:r>
            <a:r>
              <a:rPr lang="ko-KR" altLang="en-US" sz="3600" dirty="0">
                <a:solidFill>
                  <a:srgbClr val="595959"/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  <a:cs typeface="Calibri"/>
              </a:rPr>
              <a:t> 소비자 증가</a:t>
            </a:r>
            <a:endParaRPr lang="en-US" altLang="ko-KR" sz="3600" dirty="0">
              <a:solidFill>
                <a:srgbClr val="595959"/>
              </a:solidFill>
              <a:latin typeface="CJ ONLYONE NEW 본문 Regular" panose="00000500000000000000" pitchFamily="2" charset="-127"/>
              <a:ea typeface="CJ ONLYONE NEW 본문 Regular" panose="00000500000000000000" pitchFamily="2" charset="-127"/>
              <a:cs typeface="Calibri"/>
            </a:endParaRPr>
          </a:p>
          <a:p>
            <a:pPr>
              <a:lnSpc>
                <a:spcPct val="150000"/>
              </a:lnSpc>
            </a:pPr>
            <a:r>
              <a:rPr lang="en-US" altLang="ko-KR" sz="3600" dirty="0">
                <a:solidFill>
                  <a:srgbClr val="595959"/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  <a:cs typeface="Calibri"/>
              </a:rPr>
              <a:t># </a:t>
            </a:r>
            <a:r>
              <a:rPr lang="ko-KR" altLang="en-US" sz="3600" dirty="0">
                <a:solidFill>
                  <a:srgbClr val="595959"/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  <a:cs typeface="Calibri"/>
              </a:rPr>
              <a:t>예매 오픈 시 트래픽 집중</a:t>
            </a:r>
            <a:endParaRPr lang="ko-KR" altLang="en-US" sz="2400" dirty="0">
              <a:latin typeface="CJ ONLYONE NEW 본문 Regular" panose="00000500000000000000" pitchFamily="2" charset="-127"/>
              <a:ea typeface="CJ ONLYONE NEW 본문 Regular" panose="00000500000000000000" pitchFamily="2" charset="-127"/>
            </a:endParaRPr>
          </a:p>
        </p:txBody>
      </p:sp>
      <p:sp>
        <p:nvSpPr>
          <p:cNvPr id="12" name="제목 6">
            <a:extLst>
              <a:ext uri="{FF2B5EF4-FFF2-40B4-BE49-F238E27FC236}">
                <a16:creationId xmlns:a16="http://schemas.microsoft.com/office/drawing/2014/main" id="{AB7277CC-1B72-7EC6-A343-7FC739A8ECC8}"/>
              </a:ext>
            </a:extLst>
          </p:cNvPr>
          <p:cNvSpPr txBox="1">
            <a:spLocks/>
          </p:cNvSpPr>
          <p:nvPr/>
        </p:nvSpPr>
        <p:spPr>
          <a:xfrm>
            <a:off x="905719" y="606175"/>
            <a:ext cx="10888494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dirty="0">
                <a:solidFill>
                  <a:srgbClr val="595959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시나리오 기획 과정</a:t>
            </a:r>
          </a:p>
        </p:txBody>
      </p:sp>
      <p:sp>
        <p:nvSpPr>
          <p:cNvPr id="13" name="TextBox 2">
            <a:extLst>
              <a:ext uri="{FF2B5EF4-FFF2-40B4-BE49-F238E27FC236}">
                <a16:creationId xmlns:a16="http://schemas.microsoft.com/office/drawing/2014/main" id="{CADFCE53-8DC4-24DD-E596-AD15836AB39E}"/>
              </a:ext>
            </a:extLst>
          </p:cNvPr>
          <p:cNvSpPr txBox="1"/>
          <p:nvPr/>
        </p:nvSpPr>
        <p:spPr>
          <a:xfrm>
            <a:off x="15444857" y="1177675"/>
            <a:ext cx="16510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8770"/>
              </a:lnSpc>
            </a:pPr>
            <a:r>
              <a:rPr lang="en-US" altLang="ko-KR" sz="1900" b="0" i="0" u="none" strike="noStrike" dirty="0">
                <a:solidFill>
                  <a:srgbClr val="595959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01</a:t>
            </a:r>
            <a:r>
              <a:rPr lang="ko-KR" altLang="en-US" sz="1900" b="0" i="0" u="none" strike="noStrike" dirty="0">
                <a:solidFill>
                  <a:srgbClr val="595959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 기획과정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B95418B3-7071-E50A-286D-8DB011E2D06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779699" y="3699481"/>
            <a:ext cx="4140610" cy="4140610"/>
          </a:xfrm>
          <a:prstGeom prst="rect">
            <a:avLst/>
          </a:prstGeom>
        </p:spPr>
      </p:pic>
      <p:sp>
        <p:nvSpPr>
          <p:cNvPr id="15" name="TextBox 8">
            <a:extLst>
              <a:ext uri="{FF2B5EF4-FFF2-40B4-BE49-F238E27FC236}">
                <a16:creationId xmlns:a16="http://schemas.microsoft.com/office/drawing/2014/main" id="{F9176104-7796-7FEE-C120-05A481F821DB}"/>
              </a:ext>
            </a:extLst>
          </p:cNvPr>
          <p:cNvSpPr txBox="1"/>
          <p:nvPr/>
        </p:nvSpPr>
        <p:spPr>
          <a:xfrm>
            <a:off x="12074667" y="7840091"/>
            <a:ext cx="7270955" cy="968917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rgbClr val="595959"/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  <a:cs typeface="Calibri"/>
              </a:rPr>
              <a:t>24.10</a:t>
            </a:r>
            <a:r>
              <a:rPr lang="ko-KR" altLang="en-US" sz="2000" dirty="0">
                <a:solidFill>
                  <a:srgbClr val="595959"/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  <a:cs typeface="Calibri"/>
              </a:rPr>
              <a:t> 개봉 하이라이트 콘서트 영화</a:t>
            </a:r>
            <a:endParaRPr lang="ko-KR" altLang="en-US" sz="2000" dirty="0">
              <a:latin typeface="CJ ONLYONE NEW 본문 Regular" panose="00000500000000000000" pitchFamily="2" charset="-127"/>
              <a:ea typeface="CJ ONLYONE NEW 본문 Regular" panose="00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494039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E37481F-7B27-E5BB-1B85-5A2FE36A09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13" name="제목 6">
            <a:extLst>
              <a:ext uri="{FF2B5EF4-FFF2-40B4-BE49-F238E27FC236}">
                <a16:creationId xmlns:a16="http://schemas.microsoft.com/office/drawing/2014/main" id="{736C3DD9-77B7-85D6-349B-25D0C31EF857}"/>
              </a:ext>
            </a:extLst>
          </p:cNvPr>
          <p:cNvSpPr txBox="1">
            <a:spLocks/>
          </p:cNvSpPr>
          <p:nvPr/>
        </p:nvSpPr>
        <p:spPr>
          <a:xfrm>
            <a:off x="905719" y="606175"/>
            <a:ext cx="10888494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dirty="0">
                <a:solidFill>
                  <a:srgbClr val="595959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시나리오 기획 과정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F2FE16B-357B-C259-BED4-023F9D73C142}"/>
              </a:ext>
            </a:extLst>
          </p:cNvPr>
          <p:cNvSpPr txBox="1"/>
          <p:nvPr/>
        </p:nvSpPr>
        <p:spPr>
          <a:xfrm>
            <a:off x="15444857" y="1177675"/>
            <a:ext cx="16510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8770"/>
              </a:lnSpc>
            </a:pPr>
            <a:r>
              <a:rPr lang="en-US" altLang="ko-KR" sz="1900" b="0" i="0" u="none" strike="noStrike" dirty="0">
                <a:solidFill>
                  <a:srgbClr val="595959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01</a:t>
            </a:r>
            <a:r>
              <a:rPr lang="ko-KR" altLang="en-US" sz="1900" b="0" i="0" u="none" strike="noStrike" dirty="0">
                <a:solidFill>
                  <a:srgbClr val="595959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 기획과정</a:t>
            </a:r>
          </a:p>
        </p:txBody>
      </p:sp>
      <p:sp>
        <p:nvSpPr>
          <p:cNvPr id="5" name="화살표: 왼쪽 4">
            <a:extLst>
              <a:ext uri="{FF2B5EF4-FFF2-40B4-BE49-F238E27FC236}">
                <a16:creationId xmlns:a16="http://schemas.microsoft.com/office/drawing/2014/main" id="{F77D0B8D-4380-6E86-2198-8466C73FC16E}"/>
              </a:ext>
            </a:extLst>
          </p:cNvPr>
          <p:cNvSpPr/>
          <p:nvPr/>
        </p:nvSpPr>
        <p:spPr>
          <a:xfrm rot="9414251">
            <a:off x="8224162" y="6949692"/>
            <a:ext cx="2129354" cy="543789"/>
          </a:xfrm>
          <a:prstGeom prst="leftArrow">
            <a:avLst/>
          </a:prstGeom>
          <a:solidFill>
            <a:srgbClr val="775E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AB44991-ED4B-267A-097B-2B05819E53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1246" y="3377927"/>
            <a:ext cx="6280842" cy="4935445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A12C4792-11ED-C3E3-56E3-EA56085D98BA}"/>
              </a:ext>
            </a:extLst>
          </p:cNvPr>
          <p:cNvSpPr/>
          <p:nvPr/>
        </p:nvSpPr>
        <p:spPr>
          <a:xfrm>
            <a:off x="7274703" y="7382801"/>
            <a:ext cx="1164758" cy="1142592"/>
          </a:xfrm>
          <a:prstGeom prst="ellipse">
            <a:avLst/>
          </a:prstGeom>
          <a:noFill/>
          <a:ln w="60325">
            <a:solidFill>
              <a:srgbClr val="775EE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3E7FEBCE-3842-4BB4-3E45-4D0EF7FF64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6712" y="3377927"/>
            <a:ext cx="3693449" cy="2649649"/>
          </a:xfrm>
          <a:prstGeom prst="rect">
            <a:avLst/>
          </a:prstGeom>
          <a:ln w="25400">
            <a:solidFill>
              <a:srgbClr val="775EEE"/>
            </a:solidFill>
          </a:ln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F90B9558-94B6-8938-D835-296AB11F077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8373" y="4908161"/>
            <a:ext cx="3208720" cy="2434616"/>
          </a:xfrm>
          <a:prstGeom prst="rect">
            <a:avLst/>
          </a:prstGeom>
          <a:ln w="25400">
            <a:solidFill>
              <a:srgbClr val="775EEE"/>
            </a:solidFill>
          </a:ln>
        </p:spPr>
      </p:pic>
      <p:sp>
        <p:nvSpPr>
          <p:cNvPr id="3" name="TextBox 2"/>
          <p:cNvSpPr txBox="1"/>
          <p:nvPr/>
        </p:nvSpPr>
        <p:spPr>
          <a:xfrm>
            <a:off x="12528026" y="7889330"/>
            <a:ext cx="35390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>
                <a:solidFill>
                  <a:srgbClr val="775EEE"/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대기열</a:t>
            </a:r>
            <a:r>
              <a:rPr lang="ko-KR" altLang="en-US" sz="3200" b="1" dirty="0">
                <a:solidFill>
                  <a:srgbClr val="775EEE"/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 제공</a:t>
            </a:r>
          </a:p>
        </p:txBody>
      </p:sp>
    </p:spTree>
    <p:extLst>
      <p:ext uri="{BB962C8B-B14F-4D97-AF65-F5344CB8AC3E}">
        <p14:creationId xmlns:p14="http://schemas.microsoft.com/office/powerpoint/2010/main" val="10422711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5D1240C-49CC-E08D-B275-D47C00DC52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12" name="제목 6">
            <a:extLst>
              <a:ext uri="{FF2B5EF4-FFF2-40B4-BE49-F238E27FC236}">
                <a16:creationId xmlns:a16="http://schemas.microsoft.com/office/drawing/2014/main" id="{AB7277CC-1B72-7EC6-A343-7FC739A8ECC8}"/>
              </a:ext>
            </a:extLst>
          </p:cNvPr>
          <p:cNvSpPr txBox="1">
            <a:spLocks/>
          </p:cNvSpPr>
          <p:nvPr/>
        </p:nvSpPr>
        <p:spPr>
          <a:xfrm>
            <a:off x="905719" y="606175"/>
            <a:ext cx="10888494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dirty="0">
                <a:solidFill>
                  <a:srgbClr val="595959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시연</a:t>
            </a:r>
          </a:p>
        </p:txBody>
      </p:sp>
      <p:sp>
        <p:nvSpPr>
          <p:cNvPr id="13" name="TextBox 2">
            <a:extLst>
              <a:ext uri="{FF2B5EF4-FFF2-40B4-BE49-F238E27FC236}">
                <a16:creationId xmlns:a16="http://schemas.microsoft.com/office/drawing/2014/main" id="{CADFCE53-8DC4-24DD-E596-AD15836AB39E}"/>
              </a:ext>
            </a:extLst>
          </p:cNvPr>
          <p:cNvSpPr txBox="1"/>
          <p:nvPr/>
        </p:nvSpPr>
        <p:spPr>
          <a:xfrm>
            <a:off x="15444857" y="1177675"/>
            <a:ext cx="16510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8770"/>
              </a:lnSpc>
            </a:pPr>
            <a:r>
              <a:rPr lang="en-US" altLang="ko-KR" sz="1900" b="0" i="0" u="none" strike="noStrike" dirty="0">
                <a:solidFill>
                  <a:srgbClr val="595959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01</a:t>
            </a:r>
            <a:r>
              <a:rPr lang="ko-KR" altLang="en-US" sz="1900" b="0" i="0" u="none" strike="noStrike" dirty="0">
                <a:solidFill>
                  <a:srgbClr val="595959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 기획과정</a:t>
            </a:r>
          </a:p>
        </p:txBody>
      </p:sp>
      <p:pic>
        <p:nvPicPr>
          <p:cNvPr id="4" name="KakaoTalk_20241226_032105421">
            <a:hlinkClick r:id="" action="ppaction://media"/>
            <a:extLst>
              <a:ext uri="{FF2B5EF4-FFF2-40B4-BE49-F238E27FC236}">
                <a16:creationId xmlns:a16="http://schemas.microsoft.com/office/drawing/2014/main" id="{144BBA1E-BC55-3C14-2905-1EB32D0CA9E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617611" y="2125571"/>
            <a:ext cx="13052777" cy="7342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855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27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4383</TotalTime>
  <Words>3047</Words>
  <Application>Microsoft Office PowerPoint</Application>
  <PresentationFormat>사용자 지정</PresentationFormat>
  <Paragraphs>575</Paragraphs>
  <Slides>40</Slides>
  <Notes>40</Notes>
  <HiddenSlides>0</HiddenSlides>
  <MMClips>1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40</vt:i4>
      </vt:variant>
    </vt:vector>
  </HeadingPairs>
  <TitlesOfParts>
    <vt:vector size="49" baseType="lpstr">
      <vt:lpstr>CJ ONLYONE NEW 제목 Bold</vt:lpstr>
      <vt:lpstr>맑은 고딕</vt:lpstr>
      <vt:lpstr>CJ ONLYONE NEW 본문 Regular</vt:lpstr>
      <vt:lpstr>Gmarket Sans Bold</vt:lpstr>
      <vt:lpstr>CJ ONLYONE NEW 제목 Medium</vt:lpstr>
      <vt:lpstr>Arial</vt:lpstr>
      <vt:lpstr>Calibri</vt:lpstr>
      <vt:lpstr>Office Theme</vt:lpstr>
      <vt:lpstr>디자인 사용자 지정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우정인</cp:lastModifiedBy>
  <cp:revision>329</cp:revision>
  <dcterms:created xsi:type="dcterms:W3CDTF">2006-08-16T00:00:00Z</dcterms:created>
  <dcterms:modified xsi:type="dcterms:W3CDTF">2024-12-25T18:50:15Z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FDRClass">
    <vt:lpwstr>0</vt:lpwstr>
  </property>
  <property fmtid="{D5CDD505-2E9C-101B-9397-08002B2CF9AE}" pid="3" name="FDRSet">
    <vt:lpwstr>manual</vt:lpwstr>
  </property>
</Properties>
</file>